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presProps.xml" ContentType="application/vnd.openxmlformats-officedocument.presentationml.presProps+xml"/>
  <Override PartName="/docProps/custom.xml" ContentType="application/vnd.openxmlformats-officedocument.custom-propertie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Lst>
  <p:sldSz cy="6858000" cx="9906000"/>
  <p:notesSz cx="6858000" cy="9144000"/>
  <p:embeddedFontLst>
    <p:embeddedFont>
      <p:font typeface="Helvetica Neue"/>
      <p:regular r:id="rId116"/>
      <p:bold r:id="rId117"/>
      <p:italic r:id="rId118"/>
      <p:boldItalic r:id="rId1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20" roundtripDataSignature="AMtx7mhbS75bOZCdqKF0aIKRCYUetphS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font" Target="fonts/HelveticaNeue-bold.fntdata"/><Relationship Id="rId42" Type="http://schemas.openxmlformats.org/officeDocument/2006/relationships/slide" Target="slides/slide38.xml"/><Relationship Id="rId47" Type="http://schemas.openxmlformats.org/officeDocument/2006/relationships/slide" Target="slides/slide43.xml"/><Relationship Id="rId21" Type="http://schemas.openxmlformats.org/officeDocument/2006/relationships/slide" Target="slides/slide17.xml"/><Relationship Id="rId112" Type="http://schemas.openxmlformats.org/officeDocument/2006/relationships/slide" Target="slides/slide108.xml"/><Relationship Id="rId84" Type="http://schemas.openxmlformats.org/officeDocument/2006/relationships/slide" Target="slides/slide80.xml"/><Relationship Id="rId89" Type="http://schemas.openxmlformats.org/officeDocument/2006/relationships/slide" Target="slides/slide85.xml"/><Relationship Id="rId63" Type="http://schemas.openxmlformats.org/officeDocument/2006/relationships/slide" Target="slides/slide59.xml"/><Relationship Id="rId68" Type="http://schemas.openxmlformats.org/officeDocument/2006/relationships/slide" Target="slides/slide64.xml"/><Relationship Id="rId107" Type="http://schemas.openxmlformats.org/officeDocument/2006/relationships/slide" Target="slides/slide103.xml"/><Relationship Id="rId16" Type="http://schemas.openxmlformats.org/officeDocument/2006/relationships/slide" Target="slides/slide12.xml"/><Relationship Id="rId102" Type="http://schemas.openxmlformats.org/officeDocument/2006/relationships/slide" Target="slides/slide98.xml"/><Relationship Id="rId32" Type="http://schemas.openxmlformats.org/officeDocument/2006/relationships/slide" Target="slides/slide28.xml"/><Relationship Id="rId37" Type="http://schemas.openxmlformats.org/officeDocument/2006/relationships/slide" Target="slides/slide33.xml"/><Relationship Id="rId11" Type="http://schemas.openxmlformats.org/officeDocument/2006/relationships/slide" Target="slides/slide7.xml"/><Relationship Id="rId74" Type="http://schemas.openxmlformats.org/officeDocument/2006/relationships/slide" Target="slides/slide70.xml"/><Relationship Id="rId79" Type="http://schemas.openxmlformats.org/officeDocument/2006/relationships/slide" Target="slides/slide75.xml"/><Relationship Id="rId53" Type="http://schemas.openxmlformats.org/officeDocument/2006/relationships/slide" Target="slides/slide49.xml"/><Relationship Id="rId58" Type="http://schemas.openxmlformats.org/officeDocument/2006/relationships/slide" Target="slides/slide54.xml"/><Relationship Id="rId123" Type="http://schemas.openxmlformats.org/officeDocument/2006/relationships/customXml" Target="../customXml/item3.xml"/><Relationship Id="rId95" Type="http://schemas.openxmlformats.org/officeDocument/2006/relationships/slide" Target="slides/slide91.xml"/><Relationship Id="rId90" Type="http://schemas.openxmlformats.org/officeDocument/2006/relationships/slide" Target="slides/slide86.xml"/><Relationship Id="rId5" Type="http://schemas.openxmlformats.org/officeDocument/2006/relationships/slide" Target="slides/slide1.xml"/><Relationship Id="rId43" Type="http://schemas.openxmlformats.org/officeDocument/2006/relationships/slide" Target="slides/slide39.xml"/><Relationship Id="rId48" Type="http://schemas.openxmlformats.org/officeDocument/2006/relationships/slide" Target="slides/slide44.xml"/><Relationship Id="rId22" Type="http://schemas.openxmlformats.org/officeDocument/2006/relationships/slide" Target="slides/slide18.xml"/><Relationship Id="rId27" Type="http://schemas.openxmlformats.org/officeDocument/2006/relationships/slide" Target="slides/slide23.xml"/><Relationship Id="rId118" Type="http://schemas.openxmlformats.org/officeDocument/2006/relationships/font" Target="fonts/HelveticaNeue-italic.fntdata"/><Relationship Id="rId113" Type="http://schemas.openxmlformats.org/officeDocument/2006/relationships/slide" Target="slides/slide109.xml"/><Relationship Id="rId64" Type="http://schemas.openxmlformats.org/officeDocument/2006/relationships/slide" Target="slides/slide60.xml"/><Relationship Id="rId69" Type="http://schemas.openxmlformats.org/officeDocument/2006/relationships/slide" Target="slides/slide65.xml"/><Relationship Id="rId85" Type="http://schemas.openxmlformats.org/officeDocument/2006/relationships/slide" Target="slides/slide81.xml"/><Relationship Id="rId80" Type="http://schemas.openxmlformats.org/officeDocument/2006/relationships/slide" Target="slides/slide76.xml"/><Relationship Id="rId108" Type="http://schemas.openxmlformats.org/officeDocument/2006/relationships/slide" Target="slides/slide104.xml"/><Relationship Id="rId103" Type="http://schemas.openxmlformats.org/officeDocument/2006/relationships/slide" Target="slides/slide99.xml"/><Relationship Id="rId33" Type="http://schemas.openxmlformats.org/officeDocument/2006/relationships/slide" Target="slides/slide29.xml"/><Relationship Id="rId38" Type="http://schemas.openxmlformats.org/officeDocument/2006/relationships/slide" Target="slides/slide34.xml"/><Relationship Id="rId12" Type="http://schemas.openxmlformats.org/officeDocument/2006/relationships/slide" Target="slides/slide8.xml"/><Relationship Id="rId17" Type="http://schemas.openxmlformats.org/officeDocument/2006/relationships/slide" Target="slides/slide13.xml"/><Relationship Id="rId59" Type="http://schemas.openxmlformats.org/officeDocument/2006/relationships/slide" Target="slides/slide55.xml"/><Relationship Id="rId96" Type="http://schemas.openxmlformats.org/officeDocument/2006/relationships/slide" Target="slides/slide92.xml"/><Relationship Id="rId91" Type="http://schemas.openxmlformats.org/officeDocument/2006/relationships/slide" Target="slides/slide87.xml"/><Relationship Id="rId75" Type="http://schemas.openxmlformats.org/officeDocument/2006/relationships/slide" Target="slides/slide71.xml"/><Relationship Id="rId70" Type="http://schemas.openxmlformats.org/officeDocument/2006/relationships/slide" Target="slides/slide66.xml"/><Relationship Id="rId54" Type="http://schemas.openxmlformats.org/officeDocument/2006/relationships/slide" Target="slides/slide50.xml"/><Relationship Id="rId1" Type="http://schemas.openxmlformats.org/officeDocument/2006/relationships/theme" Target="theme/theme2.xml"/><Relationship Id="rId6" Type="http://schemas.openxmlformats.org/officeDocument/2006/relationships/slide" Target="slides/slide2.xml"/><Relationship Id="rId49" Type="http://schemas.openxmlformats.org/officeDocument/2006/relationships/slide" Target="slides/slide45.xml"/><Relationship Id="rId23" Type="http://schemas.openxmlformats.org/officeDocument/2006/relationships/slide" Target="slides/slide19.xml"/><Relationship Id="rId28" Type="http://schemas.openxmlformats.org/officeDocument/2006/relationships/slide" Target="slides/slide24.xml"/><Relationship Id="rId119" Type="http://schemas.openxmlformats.org/officeDocument/2006/relationships/font" Target="fonts/HelveticaNeue-boldItalic.fntdata"/><Relationship Id="rId114" Type="http://schemas.openxmlformats.org/officeDocument/2006/relationships/slide" Target="slides/slide110.xml"/><Relationship Id="rId44" Type="http://schemas.openxmlformats.org/officeDocument/2006/relationships/slide" Target="slides/slide40.xml"/><Relationship Id="rId86" Type="http://schemas.openxmlformats.org/officeDocument/2006/relationships/slide" Target="slides/slide82.xml"/><Relationship Id="rId81" Type="http://schemas.openxmlformats.org/officeDocument/2006/relationships/slide" Target="slides/slide77.xml"/><Relationship Id="rId65" Type="http://schemas.openxmlformats.org/officeDocument/2006/relationships/slide" Target="slides/slide61.xml"/><Relationship Id="rId60" Type="http://schemas.openxmlformats.org/officeDocument/2006/relationships/slide" Target="slides/slide56.xml"/><Relationship Id="rId4" Type="http://schemas.openxmlformats.org/officeDocument/2006/relationships/notesMaster" Target="notesMasters/notesMaster1.xml"/><Relationship Id="rId9" Type="http://schemas.openxmlformats.org/officeDocument/2006/relationships/slide" Target="slides/slide5.xml"/><Relationship Id="rId109" Type="http://schemas.openxmlformats.org/officeDocument/2006/relationships/slide" Target="slides/slide105.xml"/><Relationship Id="rId39" Type="http://schemas.openxmlformats.org/officeDocument/2006/relationships/slide" Target="slides/slide35.xml"/><Relationship Id="rId13" Type="http://schemas.openxmlformats.org/officeDocument/2006/relationships/slide" Target="slides/slide9.xml"/><Relationship Id="rId18" Type="http://schemas.openxmlformats.org/officeDocument/2006/relationships/slide" Target="slides/slide14.xml"/><Relationship Id="rId104" Type="http://schemas.openxmlformats.org/officeDocument/2006/relationships/slide" Target="slides/slide100.xml"/><Relationship Id="rId34" Type="http://schemas.openxmlformats.org/officeDocument/2006/relationships/slide" Target="slides/slide30.xml"/><Relationship Id="rId120" Type="http://customschemas.google.com/relationships/presentationmetadata" Target="metadata"/><Relationship Id="rId97" Type="http://schemas.openxmlformats.org/officeDocument/2006/relationships/slide" Target="slides/slide93.xml"/><Relationship Id="rId76" Type="http://schemas.openxmlformats.org/officeDocument/2006/relationships/slide" Target="slides/slide72.xml"/><Relationship Id="rId50" Type="http://schemas.openxmlformats.org/officeDocument/2006/relationships/slide" Target="slides/slide46.xml"/><Relationship Id="rId55" Type="http://schemas.openxmlformats.org/officeDocument/2006/relationships/slide" Target="slides/slide51.xml"/><Relationship Id="rId92" Type="http://schemas.openxmlformats.org/officeDocument/2006/relationships/slide" Target="slides/slide88.xml"/><Relationship Id="rId7" Type="http://schemas.openxmlformats.org/officeDocument/2006/relationships/slide" Target="slides/slide3.xml"/><Relationship Id="rId71" Type="http://schemas.openxmlformats.org/officeDocument/2006/relationships/slide" Target="slides/slide67.xml"/><Relationship Id="rId29" Type="http://schemas.openxmlformats.org/officeDocument/2006/relationships/slide" Target="slides/slide25.xml"/><Relationship Id="rId2" Type="http://schemas.openxmlformats.org/officeDocument/2006/relationships/presProps" Target="presProps.xml"/><Relationship Id="rId40" Type="http://schemas.openxmlformats.org/officeDocument/2006/relationships/slide" Target="slides/slide36.xml"/><Relationship Id="rId45" Type="http://schemas.openxmlformats.org/officeDocument/2006/relationships/slide" Target="slides/slide41.xml"/><Relationship Id="rId24" Type="http://schemas.openxmlformats.org/officeDocument/2006/relationships/slide" Target="slides/slide20.xml"/><Relationship Id="rId115" Type="http://schemas.openxmlformats.org/officeDocument/2006/relationships/slide" Target="slides/slide111.xml"/><Relationship Id="rId110" Type="http://schemas.openxmlformats.org/officeDocument/2006/relationships/slide" Target="slides/slide106.xml"/><Relationship Id="rId87" Type="http://schemas.openxmlformats.org/officeDocument/2006/relationships/slide" Target="slides/slide83.xml"/><Relationship Id="rId66" Type="http://schemas.openxmlformats.org/officeDocument/2006/relationships/slide" Target="slides/slide62.xml"/><Relationship Id="rId82" Type="http://schemas.openxmlformats.org/officeDocument/2006/relationships/slide" Target="slides/slide78.xml"/><Relationship Id="rId61" Type="http://schemas.openxmlformats.org/officeDocument/2006/relationships/slide" Target="slides/slide57.xml"/><Relationship Id="rId19" Type="http://schemas.openxmlformats.org/officeDocument/2006/relationships/slide" Target="slides/slide15.xml"/><Relationship Id="rId105" Type="http://schemas.openxmlformats.org/officeDocument/2006/relationships/slide" Target="slides/slide101.xml"/><Relationship Id="rId100" Type="http://schemas.openxmlformats.org/officeDocument/2006/relationships/slide" Target="slides/slide96.xml"/><Relationship Id="rId30" Type="http://schemas.openxmlformats.org/officeDocument/2006/relationships/slide" Target="slides/slide26.xml"/><Relationship Id="rId35" Type="http://schemas.openxmlformats.org/officeDocument/2006/relationships/slide" Target="slides/slide31.xml"/><Relationship Id="rId14" Type="http://schemas.openxmlformats.org/officeDocument/2006/relationships/slide" Target="slides/slide10.xml"/><Relationship Id="rId77" Type="http://schemas.openxmlformats.org/officeDocument/2006/relationships/slide" Target="slides/slide73.xml"/><Relationship Id="rId56" Type="http://schemas.openxmlformats.org/officeDocument/2006/relationships/slide" Target="slides/slide52.xml"/><Relationship Id="rId98" Type="http://schemas.openxmlformats.org/officeDocument/2006/relationships/slide" Target="slides/slide94.xml"/><Relationship Id="rId93" Type="http://schemas.openxmlformats.org/officeDocument/2006/relationships/slide" Target="slides/slide89.xml"/><Relationship Id="rId8" Type="http://schemas.openxmlformats.org/officeDocument/2006/relationships/slide" Target="slides/slide4.xml"/><Relationship Id="rId72" Type="http://schemas.openxmlformats.org/officeDocument/2006/relationships/slide" Target="slides/slide68.xml"/><Relationship Id="rId51" Type="http://schemas.openxmlformats.org/officeDocument/2006/relationships/slide" Target="slides/slide47.xml"/><Relationship Id="rId121" Type="http://schemas.openxmlformats.org/officeDocument/2006/relationships/customXml" Target="../customXml/item1.xml"/><Relationship Id="rId3" Type="http://schemas.openxmlformats.org/officeDocument/2006/relationships/slideMaster" Target="slideMasters/slideMaster1.xml"/><Relationship Id="rId46" Type="http://schemas.openxmlformats.org/officeDocument/2006/relationships/slide" Target="slides/slide42.xml"/><Relationship Id="rId25" Type="http://schemas.openxmlformats.org/officeDocument/2006/relationships/slide" Target="slides/slide21.xml"/><Relationship Id="rId116" Type="http://schemas.openxmlformats.org/officeDocument/2006/relationships/font" Target="fonts/HelveticaNeue-regular.fntdata"/><Relationship Id="rId67" Type="http://schemas.openxmlformats.org/officeDocument/2006/relationships/slide" Target="slides/slide63.xml"/><Relationship Id="rId41" Type="http://schemas.openxmlformats.org/officeDocument/2006/relationships/slide" Target="slides/slide37.xml"/><Relationship Id="rId20" Type="http://schemas.openxmlformats.org/officeDocument/2006/relationships/slide" Target="slides/slide16.xml"/><Relationship Id="rId111" Type="http://schemas.openxmlformats.org/officeDocument/2006/relationships/slide" Target="slides/slide107.xml"/><Relationship Id="rId83" Type="http://schemas.openxmlformats.org/officeDocument/2006/relationships/slide" Target="slides/slide79.xml"/><Relationship Id="rId88" Type="http://schemas.openxmlformats.org/officeDocument/2006/relationships/slide" Target="slides/slide84.xml"/><Relationship Id="rId62" Type="http://schemas.openxmlformats.org/officeDocument/2006/relationships/slide" Target="slides/slide58.xml"/><Relationship Id="rId106" Type="http://schemas.openxmlformats.org/officeDocument/2006/relationships/slide" Target="slides/slide102.xml"/><Relationship Id="rId36" Type="http://schemas.openxmlformats.org/officeDocument/2006/relationships/slide" Target="slides/slide32.xml"/><Relationship Id="rId15" Type="http://schemas.openxmlformats.org/officeDocument/2006/relationships/slide" Target="slides/slide11.xml"/><Relationship Id="rId57" Type="http://schemas.openxmlformats.org/officeDocument/2006/relationships/slide" Target="slides/slide53.xml"/><Relationship Id="rId101" Type="http://schemas.openxmlformats.org/officeDocument/2006/relationships/slide" Target="slides/slide97.xml"/><Relationship Id="rId31" Type="http://schemas.openxmlformats.org/officeDocument/2006/relationships/slide" Target="slides/slide27.xml"/><Relationship Id="rId94" Type="http://schemas.openxmlformats.org/officeDocument/2006/relationships/slide" Target="slides/slide90.xml"/><Relationship Id="rId99" Type="http://schemas.openxmlformats.org/officeDocument/2006/relationships/slide" Target="slides/slide95.xml"/><Relationship Id="rId10" Type="http://schemas.openxmlformats.org/officeDocument/2006/relationships/slide" Target="slides/slide6.xml"/><Relationship Id="rId73" Type="http://schemas.openxmlformats.org/officeDocument/2006/relationships/slide" Target="slides/slide69.xml"/><Relationship Id="rId78" Type="http://schemas.openxmlformats.org/officeDocument/2006/relationships/slide" Target="slides/slide74.xml"/><Relationship Id="rId52" Type="http://schemas.openxmlformats.org/officeDocument/2006/relationships/slide" Target="slides/slide48.xml"/><Relationship Id="rId122"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martthings.developer.samsung.com/blog/en-us/2019/02/13/Using-Developer-Mode-in-the-SmartThings-App" TargetMode="Externa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Link : https://news.samsung.com/us/samsung-electronics-galaxy-upcycling-at-home-program-recognized-at-the-reuters-responsible-business-awards/</a:t>
            </a:r>
            <a:endParaRPr/>
          </a:p>
        </p:txBody>
      </p:sp>
      <p:sp>
        <p:nvSpPr>
          <p:cNvPr id="175" name="Google Shape;1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10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4" name="Google Shape;1444;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Students can check firmware status with usb serial monitor</a:t>
            </a:r>
            <a:endParaRPr/>
          </a:p>
          <a:p>
            <a:pPr indent="0" lvl="0" marL="0" marR="0" rtl="0" algn="l">
              <a:lnSpc>
                <a:spcPct val="100000"/>
              </a:lnSpc>
              <a:spcBef>
                <a:spcPts val="360"/>
              </a:spcBef>
              <a:spcAft>
                <a:spcPts val="0"/>
              </a:spcAft>
              <a:buClr>
                <a:schemeClr val="dk1"/>
              </a:buClr>
              <a:buSzPts val="1200"/>
              <a:buFont typeface="Malgun Gothic"/>
              <a:buNone/>
            </a:pPr>
            <a:r>
              <a:rPr b="0" lang="en-US"/>
              <a:t>miniterm.py –p /dev/tty.SLAB_USBtoUART 115200</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445" name="Google Shape;1445;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p10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3" name="Google Shape;1453;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sz="1200"/>
              <a:t>[Instructor Guide]</a:t>
            </a:r>
            <a:endParaRPr/>
          </a:p>
          <a:p>
            <a:pPr indent="0" lvl="0" marL="0" marR="0" rtl="0" algn="l">
              <a:lnSpc>
                <a:spcPct val="100000"/>
              </a:lnSpc>
              <a:spcBef>
                <a:spcPts val="0"/>
              </a:spcBef>
              <a:spcAft>
                <a:spcPts val="0"/>
              </a:spcAft>
              <a:buClr>
                <a:schemeClr val="dk1"/>
              </a:buClr>
              <a:buSzPts val="1200"/>
              <a:buFont typeface="Malgun Gothic"/>
              <a:buNone/>
            </a:pPr>
            <a:r>
              <a:rPr lang="en-US"/>
              <a:t>Practice Part 4 is done!!!</a:t>
            </a:r>
            <a:endParaRPr/>
          </a:p>
          <a:p>
            <a:pPr indent="0" lvl="0" marL="0" rtl="0" algn="l">
              <a:spcBef>
                <a:spcPts val="0"/>
              </a:spcBef>
              <a:spcAft>
                <a:spcPts val="0"/>
              </a:spcAft>
              <a:buNone/>
            </a:pPr>
            <a:r>
              <a:t/>
            </a:r>
            <a:endParaRPr/>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454" name="Google Shape;1454;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p10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2" name="Google Shape;1502;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rPr lang="en-US"/>
              <a:t>To test a device registered in developer mode, you must change the SmartThings app to developer mode. You can find full guide in ST DevWS site.</a:t>
            </a:r>
            <a:endParaRPr/>
          </a:p>
          <a:p>
            <a:pPr indent="0" lvl="0" marL="0" rtl="0" algn="l">
              <a:spcBef>
                <a:spcPts val="0"/>
              </a:spcBef>
              <a:spcAft>
                <a:spcPts val="0"/>
              </a:spcAft>
              <a:buNone/>
            </a:pPr>
            <a:r>
              <a:rPr lang="en-US" u="sng">
                <a:solidFill>
                  <a:srgbClr val="0563C1"/>
                </a:solidFill>
                <a:hlinkClick r:id="rId2">
                  <a:extLst>
                    <a:ext uri="{A12FA001-AC4F-418D-AE19-62706E023703}">
                      <ahyp:hlinkClr val="tx"/>
                    </a:ext>
                  </a:extLst>
                </a:hlinkClick>
              </a:rPr>
              <a:t>https://smartthings.developer.samsung.com/blog/en-us/2019/02/13/Using-Developer-Mode-in-the-SmartThings-App</a:t>
            </a:r>
            <a:endParaRPr/>
          </a:p>
          <a:p>
            <a:pPr indent="0" lvl="0" marL="0" rtl="0" algn="l">
              <a:spcBef>
                <a:spcPts val="0"/>
              </a:spcBef>
              <a:spcAft>
                <a:spcPts val="0"/>
              </a:spcAft>
              <a:buNone/>
            </a:pPr>
            <a:r>
              <a:t/>
            </a:r>
            <a:endParaRPr/>
          </a:p>
        </p:txBody>
      </p:sp>
      <p:sp>
        <p:nvSpPr>
          <p:cNvPr id="1503" name="Google Shape;1503;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p10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5" name="Google Shape;1515;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marR="0" rtl="0" algn="l">
              <a:lnSpc>
                <a:spcPct val="100000"/>
              </a:lnSpc>
              <a:spcBef>
                <a:spcPts val="0"/>
              </a:spcBef>
              <a:spcAft>
                <a:spcPts val="0"/>
              </a:spcAft>
              <a:buClr>
                <a:schemeClr val="dk1"/>
              </a:buClr>
              <a:buSzPts val="1200"/>
              <a:buFont typeface="Malgun Gothic"/>
              <a:buNone/>
            </a:pPr>
            <a:r>
              <a:rPr lang="en-US"/>
              <a:t>Now add a new device in Add Device.</a:t>
            </a:r>
            <a:endParaRPr/>
          </a:p>
          <a:p>
            <a:pPr indent="0" lvl="0" marL="0" rtl="0" algn="l">
              <a:spcBef>
                <a:spcPts val="0"/>
              </a:spcBef>
              <a:spcAft>
                <a:spcPts val="0"/>
              </a:spcAft>
              <a:buNone/>
            </a:pPr>
            <a:r>
              <a:t/>
            </a:r>
            <a:endParaRPr/>
          </a:p>
        </p:txBody>
      </p:sp>
      <p:sp>
        <p:nvSpPr>
          <p:cNvPr id="1516" name="Google Shape;1516;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p10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9" name="Google Shape;1529;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Basically the registration (i.e. SmartThings EasySetup) use SoftAP mode to communicate between mobile and esp32.</a:t>
            </a:r>
            <a:endParaRPr/>
          </a:p>
          <a:p>
            <a:pPr indent="0" lvl="0" marL="0" marR="0" rtl="0" algn="l">
              <a:lnSpc>
                <a:spcPct val="100000"/>
              </a:lnSpc>
              <a:spcBef>
                <a:spcPts val="360"/>
              </a:spcBef>
              <a:spcAft>
                <a:spcPts val="0"/>
              </a:spcAft>
              <a:buClr>
                <a:schemeClr val="dk1"/>
              </a:buClr>
              <a:buSzPts val="1200"/>
              <a:buFont typeface="Malgun Gothic"/>
              <a:buNone/>
            </a:pPr>
            <a:r>
              <a:rPr b="0" lang="en-US"/>
              <a:t>esp32 WiFi module only support 2.4GH AP. So the frequency setup is required in the class.</a:t>
            </a:r>
            <a:endParaRPr/>
          </a:p>
          <a:p>
            <a:pPr indent="0" lvl="0" marL="0" marR="0" rtl="0" algn="l">
              <a:lnSpc>
                <a:spcPct val="100000"/>
              </a:lnSpc>
              <a:spcBef>
                <a:spcPts val="360"/>
              </a:spcBef>
              <a:spcAft>
                <a:spcPts val="0"/>
              </a:spcAft>
              <a:buClr>
                <a:schemeClr val="dk1"/>
              </a:buClr>
              <a:buSzPts val="1200"/>
              <a:buFont typeface="Malgun Gothic"/>
              <a:buNone/>
            </a:pPr>
            <a:r>
              <a:rPr b="0" lang="en-US"/>
              <a:t>Students can find below SSID style during onboarding.</a:t>
            </a:r>
            <a:endParaRPr/>
          </a:p>
          <a:p>
            <a:pPr indent="0" lvl="0" marL="0" marR="0" rtl="0" algn="l">
              <a:lnSpc>
                <a:spcPct val="100000"/>
              </a:lnSpc>
              <a:spcBef>
                <a:spcPts val="360"/>
              </a:spcBef>
              <a:spcAft>
                <a:spcPts val="0"/>
              </a:spcAft>
              <a:buClr>
                <a:schemeClr val="dk1"/>
              </a:buClr>
              <a:buSzPts val="1200"/>
              <a:buFont typeface="Malgun Gothic"/>
              <a:buNone/>
            </a:pPr>
            <a:r>
              <a:rPr b="0" lang="en-US"/>
              <a:t>SIC GalUp Thi_E4YOUR_MNIDXXXXX</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marR="0" rtl="0" algn="l">
              <a:lnSpc>
                <a:spcPct val="100000"/>
              </a:lnSpc>
              <a:spcBef>
                <a:spcPts val="0"/>
              </a:spcBef>
              <a:spcAft>
                <a:spcPts val="0"/>
              </a:spcAft>
              <a:buClr>
                <a:schemeClr val="dk1"/>
              </a:buClr>
              <a:buSzPts val="1200"/>
              <a:buFont typeface="Malgun Gothic"/>
              <a:buNone/>
            </a:pPr>
            <a:r>
              <a:rPr lang="en-US"/>
              <a:t>When a device is added, a device card is created on the SmartThings Landing Page.</a:t>
            </a:r>
            <a:endParaRPr/>
          </a:p>
          <a:p>
            <a:pPr indent="0" lvl="0" marL="0" rtl="0" algn="l">
              <a:spcBef>
                <a:spcPts val="0"/>
              </a:spcBef>
              <a:spcAft>
                <a:spcPts val="0"/>
              </a:spcAft>
              <a:buNone/>
            </a:pPr>
            <a:r>
              <a:t/>
            </a:r>
            <a:endParaRPr/>
          </a:p>
        </p:txBody>
      </p:sp>
      <p:sp>
        <p:nvSpPr>
          <p:cNvPr id="1530" name="Google Shape;1530;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p10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3" name="Google Shape;1543;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In switch_example source, default pin map value is 12 to control LED.</a:t>
            </a:r>
            <a:endParaRPr/>
          </a:p>
          <a:p>
            <a:pPr indent="0" lvl="0" marL="0" marR="0" rtl="0" algn="l">
              <a:lnSpc>
                <a:spcPct val="100000"/>
              </a:lnSpc>
              <a:spcBef>
                <a:spcPts val="360"/>
              </a:spcBef>
              <a:spcAft>
                <a:spcPts val="0"/>
              </a:spcAft>
              <a:buClr>
                <a:schemeClr val="dk1"/>
              </a:buClr>
              <a:buSzPts val="1200"/>
              <a:buFont typeface="Malgun Gothic"/>
              <a:buNone/>
            </a:pPr>
            <a:r>
              <a:rPr b="0" lang="en-US"/>
              <a:t>Students can change pin map value if they want to use their own circuit wiring.</a:t>
            </a:r>
            <a:endParaRPr/>
          </a:p>
          <a:p>
            <a:pPr indent="0" lvl="0" marL="0" marR="0" rtl="0" algn="l">
              <a:lnSpc>
                <a:spcPct val="100000"/>
              </a:lnSpc>
              <a:spcBef>
                <a:spcPts val="360"/>
              </a:spcBef>
              <a:spcAft>
                <a:spcPts val="0"/>
              </a:spcAft>
              <a:buClr>
                <a:schemeClr val="dk1"/>
              </a:buClr>
              <a:buSzPts val="1200"/>
              <a:buFont typeface="Malgun Gothic"/>
              <a:buNone/>
            </a:pPr>
            <a:r>
              <a:rPr b="0" lang="en-US"/>
              <a:t>Please refer https://docs.espressif.com/projects/esp-idf/en/latest/esp32/hw-reference/esp32/get-started-devkitc.html</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marR="0" rtl="0" algn="l">
              <a:lnSpc>
                <a:spcPct val="100000"/>
              </a:lnSpc>
              <a:spcBef>
                <a:spcPts val="0"/>
              </a:spcBef>
              <a:spcAft>
                <a:spcPts val="0"/>
              </a:spcAft>
              <a:buClr>
                <a:schemeClr val="dk1"/>
              </a:buClr>
              <a:buSzPts val="1200"/>
              <a:buFont typeface="Malgun Gothic"/>
              <a:buNone/>
            </a:pPr>
            <a:r>
              <a:rPr lang="en-US"/>
              <a:t>Now everything is over. You can see the LED flicker when you switch on / off the card.</a:t>
            </a:r>
            <a:endParaRPr/>
          </a:p>
          <a:p>
            <a:pPr indent="0" lvl="0" marL="0" rtl="0" algn="l">
              <a:spcBef>
                <a:spcPts val="0"/>
              </a:spcBef>
              <a:spcAft>
                <a:spcPts val="0"/>
              </a:spcAft>
              <a:buNone/>
            </a:pPr>
            <a:r>
              <a:t/>
            </a:r>
            <a:endParaRPr/>
          </a:p>
        </p:txBody>
      </p:sp>
      <p:sp>
        <p:nvSpPr>
          <p:cNvPr id="1544" name="Google Shape;1544;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p10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2" name="Google Shape;1552;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In switch_example source, default pin map value is 12 to control LED.</a:t>
            </a:r>
            <a:endParaRPr/>
          </a:p>
          <a:p>
            <a:pPr indent="0" lvl="0" marL="0" marR="0" rtl="0" algn="l">
              <a:lnSpc>
                <a:spcPct val="100000"/>
              </a:lnSpc>
              <a:spcBef>
                <a:spcPts val="360"/>
              </a:spcBef>
              <a:spcAft>
                <a:spcPts val="0"/>
              </a:spcAft>
              <a:buClr>
                <a:schemeClr val="dk1"/>
              </a:buClr>
              <a:buSzPts val="1200"/>
              <a:buFont typeface="Malgun Gothic"/>
              <a:buNone/>
            </a:pPr>
            <a:r>
              <a:rPr b="0" lang="en-US"/>
              <a:t>Button pin map is changed to 13 for reference breadboard circuit wiring.</a:t>
            </a:r>
            <a:endParaRPr b="0"/>
          </a:p>
          <a:p>
            <a:pPr indent="0" lvl="0" marL="0" marR="0" rtl="0" algn="l">
              <a:lnSpc>
                <a:spcPct val="100000"/>
              </a:lnSpc>
              <a:spcBef>
                <a:spcPts val="360"/>
              </a:spcBef>
              <a:spcAft>
                <a:spcPts val="0"/>
              </a:spcAft>
              <a:buClr>
                <a:schemeClr val="dk1"/>
              </a:buClr>
              <a:buSzPts val="1200"/>
              <a:buFont typeface="Malgun Gothic"/>
              <a:buNone/>
            </a:pPr>
            <a:r>
              <a:rPr b="0" lang="en-US"/>
              <a:t>Students can change pin map value if they want to use their own circuit wiring.</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marR="0" rtl="0" algn="l">
              <a:lnSpc>
                <a:spcPct val="100000"/>
              </a:lnSpc>
              <a:spcBef>
                <a:spcPts val="0"/>
              </a:spcBef>
              <a:spcAft>
                <a:spcPts val="0"/>
              </a:spcAft>
              <a:buClr>
                <a:schemeClr val="dk1"/>
              </a:buClr>
              <a:buSzPts val="1200"/>
              <a:buFont typeface="Malgun Gothic"/>
              <a:buNone/>
            </a:pPr>
            <a:r>
              <a:rPr lang="en-US"/>
              <a:t>Now everything is over. You can see the LED flicker when you switch on / off the card.</a:t>
            </a:r>
            <a:endParaRPr/>
          </a:p>
          <a:p>
            <a:pPr indent="0" lvl="0" marL="0" rtl="0" algn="l">
              <a:spcBef>
                <a:spcPts val="0"/>
              </a:spcBef>
              <a:spcAft>
                <a:spcPts val="0"/>
              </a:spcAft>
              <a:buNone/>
            </a:pPr>
            <a:r>
              <a:t/>
            </a:r>
            <a:endParaRPr/>
          </a:p>
        </p:txBody>
      </p:sp>
      <p:sp>
        <p:nvSpPr>
          <p:cNvPr id="1553" name="Google Shape;1553;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p10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1" name="Google Shape;1561;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To follow default pin map value of switch_example source code, GPIO 12 is wired with LED.</a:t>
            </a:r>
            <a:endParaRPr/>
          </a:p>
          <a:p>
            <a:pPr indent="0" lvl="0" marL="0" marR="0" rtl="0" algn="l">
              <a:lnSpc>
                <a:spcPct val="100000"/>
              </a:lnSpc>
              <a:spcBef>
                <a:spcPts val="360"/>
              </a:spcBef>
              <a:spcAft>
                <a:spcPts val="0"/>
              </a:spcAft>
              <a:buClr>
                <a:schemeClr val="dk1"/>
              </a:buClr>
              <a:buSzPts val="1200"/>
              <a:buFont typeface="Malgun Gothic"/>
              <a:buNone/>
            </a:pPr>
            <a:r>
              <a:rPr b="0" lang="en-US"/>
              <a:t>Button pin map is changed to 13 for reference breadboard circuit wiring</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marR="0" rtl="0" algn="l">
              <a:lnSpc>
                <a:spcPct val="100000"/>
              </a:lnSpc>
              <a:spcBef>
                <a:spcPts val="0"/>
              </a:spcBef>
              <a:spcAft>
                <a:spcPts val="0"/>
              </a:spcAft>
              <a:buClr>
                <a:schemeClr val="dk1"/>
              </a:buClr>
              <a:buSzPts val="1200"/>
              <a:buFont typeface="Malgun Gothic"/>
              <a:buNone/>
            </a:pPr>
            <a:r>
              <a:rPr lang="en-US"/>
              <a:t>Now everything is over. You can see the LED flicker when you switch on / off the card.</a:t>
            </a:r>
            <a:endParaRPr/>
          </a:p>
          <a:p>
            <a:pPr indent="0" lvl="0" marL="0" rtl="0" algn="l">
              <a:spcBef>
                <a:spcPts val="0"/>
              </a:spcBef>
              <a:spcAft>
                <a:spcPts val="0"/>
              </a:spcAft>
              <a:buNone/>
            </a:pPr>
            <a:r>
              <a:t/>
            </a:r>
            <a:endParaRPr/>
          </a:p>
        </p:txBody>
      </p:sp>
      <p:sp>
        <p:nvSpPr>
          <p:cNvPr id="1562" name="Google Shape;1562;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p10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0" name="Google Shape;1570;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marR="0" rtl="0" algn="l">
              <a:lnSpc>
                <a:spcPct val="100000"/>
              </a:lnSpc>
              <a:spcBef>
                <a:spcPts val="0"/>
              </a:spcBef>
              <a:spcAft>
                <a:spcPts val="0"/>
              </a:spcAft>
              <a:buClr>
                <a:schemeClr val="dk1"/>
              </a:buClr>
              <a:buSzPts val="1200"/>
              <a:buFont typeface="Malgun Gothic"/>
              <a:buNone/>
            </a:pPr>
            <a:r>
              <a:rPr lang="en-US"/>
              <a:t>Now everything is over. You can see the LED flicker when you switch on / off the card.</a:t>
            </a:r>
            <a:endParaRPr/>
          </a:p>
          <a:p>
            <a:pPr indent="0" lvl="0" marL="0" rtl="0" algn="l">
              <a:spcBef>
                <a:spcPts val="0"/>
              </a:spcBef>
              <a:spcAft>
                <a:spcPts val="0"/>
              </a:spcAft>
              <a:buNone/>
            </a:pPr>
            <a:r>
              <a:t/>
            </a:r>
            <a:endParaRPr/>
          </a:p>
        </p:txBody>
      </p:sp>
      <p:sp>
        <p:nvSpPr>
          <p:cNvPr id="1571" name="Google Shape;1571;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2" name="Google Shape;1582;p1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Link : https://ifdesign.com/en/winner-ranking/project/galaxy-upcycling-at-home/345103</a:t>
            </a:r>
            <a:endParaRPr/>
          </a:p>
        </p:txBody>
      </p:sp>
      <p:sp>
        <p:nvSpPr>
          <p:cNvPr id="186" name="Google Shape;18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1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9" name="Google Shape;1589;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0" name="Google Shape;1590;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0" name="Google Shape;1600;p1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Samsung Newsroom Link : https://news.samsung.com/global/samsung-electronics-wins-42-awards-at-the-international-design-excellence-awards-2022</a:t>
            </a:r>
            <a:endParaRPr/>
          </a:p>
          <a:p>
            <a:pPr indent="0" lvl="0" marL="0" rtl="0" algn="l">
              <a:spcBef>
                <a:spcPts val="0"/>
              </a:spcBef>
              <a:spcAft>
                <a:spcPts val="0"/>
              </a:spcAft>
              <a:buNone/>
            </a:pPr>
            <a:r>
              <a:rPr lang="en-US"/>
              <a:t>IDEA 2022 Link : https://www.idsa.org/awards/idea/digital-interaction/upcycling-smartphone-home</a:t>
            </a:r>
            <a:endParaRPr/>
          </a:p>
          <a:p>
            <a:pPr indent="0" lvl="0" marL="0" rtl="0" algn="l">
              <a:spcBef>
                <a:spcPts val="0"/>
              </a:spcBef>
              <a:spcAft>
                <a:spcPts val="0"/>
              </a:spcAft>
              <a:buNone/>
            </a:pPr>
            <a:r>
              <a:rPr lang="en-US"/>
              <a:t>Samsung Design Instagram Link : https://www.instagram.com/p/CihRS-BJFyq/?igshid=NjQxMzA2Mjk=</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rtl="0" algn="l">
              <a:spcBef>
                <a:spcPts val="0"/>
              </a:spcBef>
              <a:spcAft>
                <a:spcPts val="0"/>
              </a:spcAft>
              <a:buNone/>
            </a:pPr>
            <a:r>
              <a:rPr lang="en-US"/>
              <a:t>For better understanding, please show 1 min clip (05_04_upcycling_idea_0906_Square1min.mp4) to students</a:t>
            </a:r>
            <a:endParaRPr/>
          </a:p>
        </p:txBody>
      </p:sp>
      <p:sp>
        <p:nvSpPr>
          <p:cNvPr id="195" name="Google Shape;19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sz="1200"/>
              <a:t>[Instructor Guide]</a:t>
            </a:r>
            <a:endParaRPr/>
          </a:p>
          <a:p>
            <a:pPr indent="0" lvl="0" marL="0" marR="0" rtl="0" algn="l">
              <a:lnSpc>
                <a:spcPct val="100000"/>
              </a:lnSpc>
              <a:spcBef>
                <a:spcPts val="360"/>
              </a:spcBef>
              <a:spcAft>
                <a:spcPts val="0"/>
              </a:spcAft>
              <a:buClr>
                <a:schemeClr val="dk1"/>
              </a:buClr>
              <a:buSzPts val="1200"/>
              <a:buFont typeface="Malgun Gothic"/>
              <a:buNone/>
            </a:pPr>
            <a:r>
              <a:t/>
            </a:r>
            <a:endParaRPr b="0" sz="1200"/>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211" name="Google Shape;21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sz="1200"/>
              <a:t>[Instructor Guide]</a:t>
            </a:r>
            <a:endParaRPr/>
          </a:p>
          <a:p>
            <a:pPr indent="0" lvl="0" marL="0" rtl="0" algn="l">
              <a:spcBef>
                <a:spcPts val="0"/>
              </a:spcBef>
              <a:spcAft>
                <a:spcPts val="0"/>
              </a:spcAft>
              <a:buNone/>
            </a:pPr>
            <a:r>
              <a:rPr lang="en-US"/>
              <a:t>This example is to show how old Galaxy can be transformed easily to IoT thing devices (i.e. Light sensor, Sound sensor, Camera and Flashlight). By familiar Android app installation experience, students can practice general IoT control/event flow and routine together.</a:t>
            </a:r>
            <a:endParaRPr/>
          </a:p>
          <a:p>
            <a:pPr indent="0" lvl="0" marL="0" rtl="0" algn="l">
              <a:spcBef>
                <a:spcPts val="0"/>
              </a:spcBef>
              <a:spcAft>
                <a:spcPts val="0"/>
              </a:spcAft>
              <a:buNone/>
            </a:pPr>
            <a:r>
              <a:t/>
            </a:r>
            <a:endParaRPr/>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marR="0" rtl="0" algn="l">
              <a:lnSpc>
                <a:spcPct val="100000"/>
              </a:lnSpc>
              <a:spcBef>
                <a:spcPts val="0"/>
              </a:spcBef>
              <a:spcAft>
                <a:spcPts val="0"/>
              </a:spcAft>
              <a:buClr>
                <a:schemeClr val="dk1"/>
              </a:buClr>
              <a:buSzPts val="1200"/>
              <a:buFont typeface="Malgun Gothic"/>
              <a:buNone/>
            </a:pPr>
            <a:r>
              <a:rPr lang="en-US"/>
              <a:t>This process is basic course without any programming requirements. So students can learn concept/definition/architecture of IoT thing infra based on Galaxy Upcycling and SmartThings Platform. After the process is completed, students can check 4 operations with commercial IoT environment.</a:t>
            </a:r>
            <a:endParaRPr/>
          </a:p>
          <a:p>
            <a:pPr indent="-171450" lvl="0" marL="171450" rtl="0" algn="l">
              <a:spcBef>
                <a:spcPts val="0"/>
              </a:spcBef>
              <a:spcAft>
                <a:spcPts val="0"/>
              </a:spcAft>
              <a:buClr>
                <a:schemeClr val="dk1"/>
              </a:buClr>
              <a:buSzPts val="1200"/>
              <a:buFont typeface="Malgun Gothic"/>
              <a:buChar char="-"/>
            </a:pPr>
            <a:r>
              <a:rPr lang="en-US"/>
              <a:t>Light sensor to detect brightness (7 level – Night, Twilight, Low indoor lighting, Moderate indoor lighting, Office lighting, Cloudy day, Daylight)</a:t>
            </a:r>
            <a:endParaRPr/>
          </a:p>
          <a:p>
            <a:pPr indent="-171450" lvl="0" marL="171450" rtl="0" algn="l">
              <a:spcBef>
                <a:spcPts val="0"/>
              </a:spcBef>
              <a:spcAft>
                <a:spcPts val="0"/>
              </a:spcAft>
              <a:buClr>
                <a:schemeClr val="dk1"/>
              </a:buClr>
              <a:buSzPts val="1200"/>
              <a:buFont typeface="Malgun Gothic"/>
              <a:buChar char="-"/>
            </a:pPr>
            <a:r>
              <a:rPr lang="en-US"/>
              <a:t>Sound sensor to detect sound source (Baby crying, Dog barking, Cat meowing, Glass breaking, Knock on door, Siren, Finger snapping, Snoring)</a:t>
            </a:r>
            <a:endParaRPr/>
          </a:p>
          <a:p>
            <a:pPr indent="-171450" lvl="0" marL="171450" rtl="0" algn="l">
              <a:spcBef>
                <a:spcPts val="0"/>
              </a:spcBef>
              <a:spcAft>
                <a:spcPts val="0"/>
              </a:spcAft>
              <a:buClr>
                <a:schemeClr val="dk1"/>
              </a:buClr>
              <a:buSzPts val="1200"/>
              <a:buFont typeface="Malgun Gothic"/>
              <a:buChar char="-"/>
            </a:pPr>
            <a:r>
              <a:rPr lang="en-US"/>
              <a:t>Camera to detect video (auto recording via motion and sound)</a:t>
            </a:r>
            <a:endParaRPr/>
          </a:p>
          <a:p>
            <a:pPr indent="-171450" lvl="0" marL="171450" rtl="0" algn="l">
              <a:spcBef>
                <a:spcPts val="0"/>
              </a:spcBef>
              <a:spcAft>
                <a:spcPts val="0"/>
              </a:spcAft>
              <a:buClr>
                <a:schemeClr val="dk1"/>
              </a:buClr>
              <a:buSzPts val="1200"/>
              <a:buFont typeface="Malgun Gothic"/>
              <a:buChar char="-"/>
            </a:pPr>
            <a:r>
              <a:rPr lang="en-US"/>
              <a:t>Flashlight to brighten place (on/off by routine)</a:t>
            </a:r>
            <a:endParaRPr/>
          </a:p>
        </p:txBody>
      </p:sp>
      <p:sp>
        <p:nvSpPr>
          <p:cNvPr id="256" name="Google Shape;25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sz="1200"/>
              <a:t>[Instructor Guide]</a:t>
            </a:r>
            <a:endParaRPr/>
          </a:p>
          <a:p>
            <a:pPr indent="0" lvl="0" marL="0" marR="0" rtl="0" algn="l">
              <a:lnSpc>
                <a:spcPct val="100000"/>
              </a:lnSpc>
              <a:spcBef>
                <a:spcPts val="0"/>
              </a:spcBef>
              <a:spcAft>
                <a:spcPts val="0"/>
              </a:spcAft>
              <a:buClr>
                <a:schemeClr val="dk1"/>
              </a:buClr>
              <a:buSzPts val="1200"/>
              <a:buFont typeface="Malgun Gothic"/>
              <a:buNone/>
            </a:pPr>
            <a:r>
              <a:rPr lang="en-US"/>
              <a:t>The architecture is a common process required to work in a typical commercial IOT cloud. This advance course allows students to understand the overall structure of a commercial Home IoT cloud and to experience the protocols like MQTT required by the IoT.</a:t>
            </a:r>
            <a:endParaRPr/>
          </a:p>
          <a:p>
            <a:pPr indent="0" lvl="0" marL="0" rtl="0" algn="l">
              <a:spcBef>
                <a:spcPts val="0"/>
              </a:spcBef>
              <a:spcAft>
                <a:spcPts val="0"/>
              </a:spcAft>
              <a:buNone/>
            </a:pPr>
            <a:r>
              <a:t/>
            </a:r>
            <a:endParaRPr/>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marR="0" rtl="0" algn="l">
              <a:lnSpc>
                <a:spcPct val="100000"/>
              </a:lnSpc>
              <a:spcBef>
                <a:spcPts val="0"/>
              </a:spcBef>
              <a:spcAft>
                <a:spcPts val="0"/>
              </a:spcAft>
              <a:buClr>
                <a:schemeClr val="dk1"/>
              </a:buClr>
              <a:buSzPts val="1200"/>
              <a:buFont typeface="Malgun Gothic"/>
              <a:buNone/>
            </a:pPr>
            <a:r>
              <a:rPr lang="en-US"/>
              <a:t>The overall architectural configuration for connecting LEDs connected to MCU to SmartThings is shown above. MCU's GPIO is controlled by STDK firmware. The state of the LED is registered and managed as an IoT device in SmartThings Cloud and SmartThings App.</a:t>
            </a:r>
            <a:endParaRPr/>
          </a:p>
          <a:p>
            <a:pPr indent="0" lvl="0" marL="0" rtl="0" algn="l">
              <a:spcBef>
                <a:spcPts val="0"/>
              </a:spcBef>
              <a:spcAft>
                <a:spcPts val="0"/>
              </a:spcAft>
              <a:buNone/>
            </a:pPr>
            <a:r>
              <a:t/>
            </a:r>
            <a:endParaRPr/>
          </a:p>
        </p:txBody>
      </p:sp>
      <p:sp>
        <p:nvSpPr>
          <p:cNvPr id="289" name="Google Shape;28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sz="1200"/>
              <a:t>[Instructor Guide]</a:t>
            </a:r>
            <a:endParaRPr/>
          </a:p>
          <a:p>
            <a:pPr indent="0" lvl="0" marL="0" rtl="0" algn="l">
              <a:spcBef>
                <a:spcPts val="0"/>
              </a:spcBef>
              <a:spcAft>
                <a:spcPts val="0"/>
              </a:spcAft>
              <a:buNone/>
            </a:pPr>
            <a:r>
              <a:t/>
            </a:r>
            <a:endParaRPr/>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marR="0" rtl="0" algn="l">
              <a:lnSpc>
                <a:spcPct val="100000"/>
              </a:lnSpc>
              <a:spcBef>
                <a:spcPts val="0"/>
              </a:spcBef>
              <a:spcAft>
                <a:spcPts val="0"/>
              </a:spcAft>
              <a:buClr>
                <a:schemeClr val="dk1"/>
              </a:buClr>
              <a:buSzPts val="1200"/>
              <a:buFont typeface="Malgun Gothic"/>
              <a:buNone/>
            </a:pPr>
            <a:r>
              <a:rPr lang="en-US"/>
              <a:t>Since various components are connected to each other, we will divide the practices into 4 areas as above and connect each result for the final operation.</a:t>
            </a:r>
            <a:endParaRPr/>
          </a:p>
          <a:p>
            <a:pPr indent="0" lvl="0" marL="0" rtl="0" algn="l">
              <a:spcBef>
                <a:spcPts val="0"/>
              </a:spcBef>
              <a:spcAft>
                <a:spcPts val="0"/>
              </a:spcAft>
              <a:buNone/>
            </a:pPr>
            <a:r>
              <a:t/>
            </a:r>
            <a:endParaRPr/>
          </a:p>
        </p:txBody>
      </p:sp>
      <p:sp>
        <p:nvSpPr>
          <p:cNvPr id="334" name="Google Shape;33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marR="0" rtl="0" algn="l">
              <a:lnSpc>
                <a:spcPct val="100000"/>
              </a:lnSpc>
              <a:spcBef>
                <a:spcPts val="0"/>
              </a:spcBef>
              <a:spcAft>
                <a:spcPts val="0"/>
              </a:spcAft>
              <a:buClr>
                <a:schemeClr val="dk1"/>
              </a:buClr>
              <a:buSzPts val="1200"/>
              <a:buFont typeface="Malgun Gothic"/>
              <a:buNone/>
            </a:pPr>
            <a:r>
              <a:rPr lang="en-US"/>
              <a:t>In this lesson, we will take a quick look at Galaxy Upcycle app and control IoT things on old Galaxy.</a:t>
            </a:r>
            <a:endParaRPr/>
          </a:p>
          <a:p>
            <a:pPr indent="0" lvl="0" marL="0" rtl="0" algn="l">
              <a:spcBef>
                <a:spcPts val="0"/>
              </a:spcBef>
              <a:spcAft>
                <a:spcPts val="0"/>
              </a:spcAft>
              <a:buNone/>
            </a:pPr>
            <a:r>
              <a:t/>
            </a:r>
            <a:endParaRPr/>
          </a:p>
        </p:txBody>
      </p:sp>
      <p:sp>
        <p:nvSpPr>
          <p:cNvPr id="389" name="Google Shape;38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Galaxy Upcycle menu is only shown to South Korea, USA and UK (i.e. Based on country of Samsung Account). So if your country is not matched with the condition, students can install Galaxy Upcycle app via QR code image in p.18.</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403" name="Google Shape;40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p:nvPr>
            <p:ph idx="2" type="sldImg"/>
          </p:nvPr>
        </p:nvSpPr>
        <p:spPr>
          <a:xfrm>
            <a:off x="952500" y="685800"/>
            <a:ext cx="495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Please read installation step carefully.</a:t>
            </a:r>
            <a:endParaRPr/>
          </a:p>
          <a:p>
            <a:pPr indent="-228600" lvl="0" marL="228600" marR="0" rtl="0" algn="l">
              <a:lnSpc>
                <a:spcPct val="100000"/>
              </a:lnSpc>
              <a:spcBef>
                <a:spcPts val="360"/>
              </a:spcBef>
              <a:spcAft>
                <a:spcPts val="0"/>
              </a:spcAft>
              <a:buClr>
                <a:schemeClr val="dk1"/>
              </a:buClr>
              <a:buSzPts val="1200"/>
              <a:buFont typeface="Malgun Gothic"/>
              <a:buAutoNum type="arabicPeriod"/>
            </a:pPr>
            <a:r>
              <a:rPr b="0" lang="en-US"/>
              <a:t>In using phone, show QR image to download.</a:t>
            </a:r>
            <a:endParaRPr/>
          </a:p>
          <a:p>
            <a:pPr indent="-228600" lvl="0" marL="228600" marR="0" rtl="0" algn="l">
              <a:lnSpc>
                <a:spcPct val="100000"/>
              </a:lnSpc>
              <a:spcBef>
                <a:spcPts val="360"/>
              </a:spcBef>
              <a:spcAft>
                <a:spcPts val="0"/>
              </a:spcAft>
              <a:buClr>
                <a:schemeClr val="dk1"/>
              </a:buClr>
              <a:buSzPts val="1200"/>
              <a:buFont typeface="Malgun Gothic"/>
              <a:buAutoNum type="arabicPeriod"/>
            </a:pPr>
            <a:r>
              <a:rPr b="0" lang="en-US"/>
              <a:t>In old phone, scan the QR image via camera app and tab popup url.</a:t>
            </a:r>
            <a:endParaRPr/>
          </a:p>
          <a:p>
            <a:pPr indent="-228600" lvl="0" marL="228600" marR="0" rtl="0" algn="l">
              <a:lnSpc>
                <a:spcPct val="100000"/>
              </a:lnSpc>
              <a:spcBef>
                <a:spcPts val="360"/>
              </a:spcBef>
              <a:spcAft>
                <a:spcPts val="0"/>
              </a:spcAft>
              <a:buClr>
                <a:schemeClr val="dk1"/>
              </a:buClr>
              <a:buSzPts val="1200"/>
              <a:buFont typeface="Malgun Gothic"/>
              <a:buAutoNum type="arabicPeriod"/>
            </a:pPr>
            <a:r>
              <a:rPr b="0" lang="en-US"/>
              <a:t>In old phone jump to Galaxy Store and install Galaxy Upcycle app. </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423" name="Google Shape;42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Please read installation step carefully.</a:t>
            </a:r>
            <a:endParaRPr/>
          </a:p>
          <a:p>
            <a:pPr indent="-228600" lvl="0" marL="228600" marR="0" rtl="0" algn="l">
              <a:lnSpc>
                <a:spcPct val="100000"/>
              </a:lnSpc>
              <a:spcBef>
                <a:spcPts val="360"/>
              </a:spcBef>
              <a:spcAft>
                <a:spcPts val="0"/>
              </a:spcAft>
              <a:buClr>
                <a:schemeClr val="dk1"/>
              </a:buClr>
              <a:buSzPts val="1200"/>
              <a:buFont typeface="Malgun Gothic"/>
              <a:buAutoNum type="arabicPeriod"/>
            </a:pPr>
            <a:r>
              <a:rPr b="0" lang="en-US"/>
              <a:t>In using phone, show QR image to download.</a:t>
            </a:r>
            <a:endParaRPr/>
          </a:p>
          <a:p>
            <a:pPr indent="-228600" lvl="0" marL="228600" marR="0" rtl="0" algn="l">
              <a:lnSpc>
                <a:spcPct val="100000"/>
              </a:lnSpc>
              <a:spcBef>
                <a:spcPts val="360"/>
              </a:spcBef>
              <a:spcAft>
                <a:spcPts val="0"/>
              </a:spcAft>
              <a:buClr>
                <a:schemeClr val="dk1"/>
              </a:buClr>
              <a:buSzPts val="1200"/>
              <a:buFont typeface="Malgun Gothic"/>
              <a:buAutoNum type="arabicPeriod"/>
            </a:pPr>
            <a:r>
              <a:rPr b="0" lang="en-US"/>
              <a:t>In old phone, scan the QR image via camera app and tab popup url.</a:t>
            </a:r>
            <a:endParaRPr/>
          </a:p>
          <a:p>
            <a:pPr indent="-228600" lvl="0" marL="228600" marR="0" rtl="0" algn="l">
              <a:lnSpc>
                <a:spcPct val="100000"/>
              </a:lnSpc>
              <a:spcBef>
                <a:spcPts val="360"/>
              </a:spcBef>
              <a:spcAft>
                <a:spcPts val="0"/>
              </a:spcAft>
              <a:buClr>
                <a:schemeClr val="dk1"/>
              </a:buClr>
              <a:buSzPts val="1200"/>
              <a:buFont typeface="Malgun Gothic"/>
              <a:buAutoNum type="arabicPeriod"/>
            </a:pPr>
            <a:r>
              <a:rPr b="0" lang="en-US"/>
              <a:t>In old phone jump to Galaxy Store and install Galaxy Upcycle app. </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435" name="Google Shape;435;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rtl="0" algn="l">
              <a:spcBef>
                <a:spcPts val="0"/>
              </a:spcBef>
              <a:spcAft>
                <a:spcPts val="0"/>
              </a:spcAft>
              <a:buNone/>
            </a:pPr>
            <a:r>
              <a:rPr lang="en-US"/>
              <a:t>Hidden features are currently under development and kept to hidden state. So students can use test mode option to enable them for SIC education purpose.</a:t>
            </a:r>
            <a:endParaRPr/>
          </a:p>
          <a:p>
            <a:pPr indent="0" lvl="0" marL="0" rtl="0" algn="l">
              <a:spcBef>
                <a:spcPts val="0"/>
              </a:spcBef>
              <a:spcAft>
                <a:spcPts val="0"/>
              </a:spcAft>
              <a:buNone/>
            </a:pPr>
            <a:r>
              <a:rPr b="0" lang="en-US"/>
              <a:t>ID : sic</a:t>
            </a:r>
            <a:endParaRPr/>
          </a:p>
          <a:p>
            <a:pPr indent="0" lvl="0" marL="0" rtl="0" algn="l">
              <a:spcBef>
                <a:spcPts val="0"/>
              </a:spcBef>
              <a:spcAft>
                <a:spcPts val="0"/>
              </a:spcAft>
              <a:buNone/>
            </a:pPr>
            <a:r>
              <a:rPr b="0" lang="en-US"/>
              <a:t>PW : sic!boomup</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marR="0" rtl="0" algn="l">
              <a:lnSpc>
                <a:spcPct val="100000"/>
              </a:lnSpc>
              <a:spcBef>
                <a:spcPts val="0"/>
              </a:spcBef>
              <a:spcAft>
                <a:spcPts val="0"/>
              </a:spcAft>
              <a:buClr>
                <a:schemeClr val="dk1"/>
              </a:buClr>
              <a:buSzPts val="1200"/>
              <a:buFont typeface="Malgun Gothic"/>
              <a:buNone/>
            </a:pPr>
            <a:r>
              <a:rPr lang="en-US"/>
              <a:t>Camera and flashlight are not official feature yet In Galaxy Upcycle app. So please use carefully only for SIC project.</a:t>
            </a:r>
            <a:endParaRPr/>
          </a:p>
          <a:p>
            <a:pPr indent="0" lvl="0" marL="0" rtl="0" algn="l">
              <a:spcBef>
                <a:spcPts val="0"/>
              </a:spcBef>
              <a:spcAft>
                <a:spcPts val="0"/>
              </a:spcAft>
              <a:buNone/>
            </a:pPr>
            <a:r>
              <a:t/>
            </a:r>
            <a:endParaRPr/>
          </a:p>
        </p:txBody>
      </p:sp>
      <p:sp>
        <p:nvSpPr>
          <p:cNvPr id="447" name="Google Shape;44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rtl="0" algn="l">
              <a:spcBef>
                <a:spcPts val="0"/>
              </a:spcBef>
              <a:spcAft>
                <a:spcPts val="0"/>
              </a:spcAft>
              <a:buNone/>
            </a:pPr>
            <a:r>
              <a:rPr lang="en-US"/>
              <a:t>Galaxy Upcycle app currently support multi feature registration. Students can register Light sensor, Sound sensor and Flashlight by option 1.</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marR="0" rtl="0" algn="l">
              <a:lnSpc>
                <a:spcPct val="100000"/>
              </a:lnSpc>
              <a:spcBef>
                <a:spcPts val="0"/>
              </a:spcBef>
              <a:spcAft>
                <a:spcPts val="0"/>
              </a:spcAft>
              <a:buClr>
                <a:schemeClr val="dk1"/>
              </a:buClr>
              <a:buSzPts val="1200"/>
              <a:buFont typeface="Malgun Gothic"/>
              <a:buNone/>
            </a:pPr>
            <a:r>
              <a:rPr lang="en-US"/>
              <a:t>In commercial Home IoT environment, virtual allocation is matched with physical place. So students can select Location&amp;Room to register.</a:t>
            </a:r>
            <a:endParaRPr/>
          </a:p>
          <a:p>
            <a:pPr indent="0" lvl="0" marL="0" marR="0" rtl="0" algn="l">
              <a:lnSpc>
                <a:spcPct val="100000"/>
              </a:lnSpc>
              <a:spcBef>
                <a:spcPts val="0"/>
              </a:spcBef>
              <a:spcAft>
                <a:spcPts val="0"/>
              </a:spcAft>
              <a:buClr>
                <a:schemeClr val="dk1"/>
              </a:buClr>
              <a:buSzPts val="1200"/>
              <a:buFont typeface="Malgun Gothic"/>
              <a:buNone/>
            </a:pPr>
            <a:r>
              <a:rPr lang="en-US"/>
              <a:t>After registration is done, old Galaxy starts to detect brightness level &amp; sound source and control flashlight on/off.</a:t>
            </a:r>
            <a:endParaRPr/>
          </a:p>
        </p:txBody>
      </p:sp>
      <p:sp>
        <p:nvSpPr>
          <p:cNvPr id="465" name="Google Shape;46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rtl="0" algn="l">
              <a:spcBef>
                <a:spcPts val="0"/>
              </a:spcBef>
              <a:spcAft>
                <a:spcPts val="0"/>
              </a:spcAft>
              <a:buNone/>
            </a:pPr>
            <a:r>
              <a:rPr lang="en-US"/>
              <a:t>Galaxy Upcycle app currently support multi feature registration. Students can register Light sensor, Sound sensor and Flashlight by option 1.</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marR="0" rtl="0" algn="l">
              <a:lnSpc>
                <a:spcPct val="100000"/>
              </a:lnSpc>
              <a:spcBef>
                <a:spcPts val="0"/>
              </a:spcBef>
              <a:spcAft>
                <a:spcPts val="0"/>
              </a:spcAft>
              <a:buClr>
                <a:schemeClr val="dk1"/>
              </a:buClr>
              <a:buSzPts val="1200"/>
              <a:buFont typeface="Malgun Gothic"/>
              <a:buNone/>
            </a:pPr>
            <a:r>
              <a:rPr lang="en-US"/>
              <a:t>In commercial Home IoT environment, virtual allocation is matched with physical place. So students can select Location&amp;Room to register.</a:t>
            </a:r>
            <a:endParaRPr/>
          </a:p>
          <a:p>
            <a:pPr indent="0" lvl="0" marL="0" marR="0" rtl="0" algn="l">
              <a:lnSpc>
                <a:spcPct val="100000"/>
              </a:lnSpc>
              <a:spcBef>
                <a:spcPts val="0"/>
              </a:spcBef>
              <a:spcAft>
                <a:spcPts val="0"/>
              </a:spcAft>
              <a:buClr>
                <a:schemeClr val="dk1"/>
              </a:buClr>
              <a:buSzPts val="1200"/>
              <a:buFont typeface="Malgun Gothic"/>
              <a:buNone/>
            </a:pPr>
            <a:r>
              <a:rPr lang="en-US"/>
              <a:t>After registration is done, old Galaxy starts to detect brightness level &amp; sound source and control flashlight on/off.</a:t>
            </a:r>
            <a:endParaRPr/>
          </a:p>
        </p:txBody>
      </p:sp>
      <p:sp>
        <p:nvSpPr>
          <p:cNvPr id="477" name="Google Shape;477;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2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rtl="0" algn="l">
              <a:spcBef>
                <a:spcPts val="0"/>
              </a:spcBef>
              <a:spcAft>
                <a:spcPts val="0"/>
              </a:spcAft>
              <a:buNone/>
            </a:pPr>
            <a:r>
              <a:rPr lang="en-US"/>
              <a:t>Galaxy Upcycle app currently support multi feature registration. Students can register Camera and Light sensor by option 2.</a:t>
            </a:r>
            <a:endParaRPr/>
          </a:p>
          <a:p>
            <a:pPr indent="0" lvl="0" marL="0" rtl="0" algn="l">
              <a:spcBef>
                <a:spcPts val="0"/>
              </a:spcBef>
              <a:spcAft>
                <a:spcPts val="0"/>
              </a:spcAft>
              <a:buNone/>
            </a:pPr>
            <a:r>
              <a:rPr b="0" lang="en-US"/>
              <a:t>By similar multimedia operation limit policy, Camera and Sound sensor can not be registered together!</a:t>
            </a:r>
            <a:endParaRPr/>
          </a:p>
          <a:p>
            <a:pPr indent="0" lvl="0" marL="0" marR="0" rtl="0" algn="l">
              <a:lnSpc>
                <a:spcPct val="100000"/>
              </a:lnSpc>
              <a:spcBef>
                <a:spcPts val="0"/>
              </a:spcBef>
              <a:spcAft>
                <a:spcPts val="0"/>
              </a:spcAft>
              <a:buClr>
                <a:schemeClr val="dk1"/>
              </a:buClr>
              <a:buSzPts val="1200"/>
              <a:buFont typeface="Malgun Gothic"/>
              <a:buNone/>
            </a:pPr>
            <a:r>
              <a:rPr b="0" lang="en-US"/>
              <a:t>By Android API limitation, Camera and Flashlight can not be registered together!</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marR="0" rtl="0" algn="l">
              <a:lnSpc>
                <a:spcPct val="100000"/>
              </a:lnSpc>
              <a:spcBef>
                <a:spcPts val="0"/>
              </a:spcBef>
              <a:spcAft>
                <a:spcPts val="0"/>
              </a:spcAft>
              <a:buClr>
                <a:schemeClr val="dk1"/>
              </a:buClr>
              <a:buSzPts val="1200"/>
              <a:buFont typeface="Malgun Gothic"/>
              <a:buNone/>
            </a:pPr>
            <a:r>
              <a:rPr lang="en-US"/>
              <a:t>In commercial Home IoT environment, virtual allocation is matched with physical place. So students can select Location&amp;Room to register.</a:t>
            </a:r>
            <a:endParaRPr/>
          </a:p>
          <a:p>
            <a:pPr indent="0" lvl="0" marL="0" marR="0" rtl="0" algn="l">
              <a:lnSpc>
                <a:spcPct val="100000"/>
              </a:lnSpc>
              <a:spcBef>
                <a:spcPts val="0"/>
              </a:spcBef>
              <a:spcAft>
                <a:spcPts val="0"/>
              </a:spcAft>
              <a:buClr>
                <a:schemeClr val="dk1"/>
              </a:buClr>
              <a:buSzPts val="1200"/>
              <a:buFont typeface="Malgun Gothic"/>
              <a:buNone/>
            </a:pPr>
            <a:r>
              <a:rPr lang="en-US"/>
              <a:t>After registration is done, old Galaxy starts to detect motion/sound and brightness level.</a:t>
            </a:r>
            <a:endParaRPr/>
          </a:p>
        </p:txBody>
      </p:sp>
      <p:sp>
        <p:nvSpPr>
          <p:cNvPr id="489" name="Google Shape;48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rtl="0" algn="l">
              <a:spcBef>
                <a:spcPts val="0"/>
              </a:spcBef>
              <a:spcAft>
                <a:spcPts val="0"/>
              </a:spcAft>
              <a:buNone/>
            </a:pPr>
            <a:r>
              <a:rPr lang="en-US"/>
              <a:t>Galaxy Upcycle app currently support multi feature registration. Students can register Camera and Light sensor by option 2.</a:t>
            </a:r>
            <a:endParaRPr/>
          </a:p>
          <a:p>
            <a:pPr indent="0" lvl="0" marL="0" rtl="0" algn="l">
              <a:spcBef>
                <a:spcPts val="0"/>
              </a:spcBef>
              <a:spcAft>
                <a:spcPts val="0"/>
              </a:spcAft>
              <a:buNone/>
            </a:pPr>
            <a:r>
              <a:rPr b="0" lang="en-US"/>
              <a:t>By similar multimedia operation limit policy, Camera and Sound sensor can not be registered together!</a:t>
            </a:r>
            <a:endParaRPr/>
          </a:p>
          <a:p>
            <a:pPr indent="0" lvl="0" marL="0" marR="0" rtl="0" algn="l">
              <a:lnSpc>
                <a:spcPct val="100000"/>
              </a:lnSpc>
              <a:spcBef>
                <a:spcPts val="0"/>
              </a:spcBef>
              <a:spcAft>
                <a:spcPts val="0"/>
              </a:spcAft>
              <a:buClr>
                <a:schemeClr val="dk1"/>
              </a:buClr>
              <a:buSzPts val="1200"/>
              <a:buFont typeface="Malgun Gothic"/>
              <a:buNone/>
            </a:pPr>
            <a:r>
              <a:rPr b="0" lang="en-US"/>
              <a:t>By Android API limitation, Camera and Flashlight can not be registered together!</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marR="0" rtl="0" algn="l">
              <a:lnSpc>
                <a:spcPct val="100000"/>
              </a:lnSpc>
              <a:spcBef>
                <a:spcPts val="0"/>
              </a:spcBef>
              <a:spcAft>
                <a:spcPts val="0"/>
              </a:spcAft>
              <a:buClr>
                <a:schemeClr val="dk1"/>
              </a:buClr>
              <a:buSzPts val="1200"/>
              <a:buFont typeface="Malgun Gothic"/>
              <a:buNone/>
            </a:pPr>
            <a:r>
              <a:rPr lang="en-US"/>
              <a:t>In commercial Home IoT environment, virtual allocation is matched with physical place. So students can select Location&amp;Room to register.</a:t>
            </a:r>
            <a:endParaRPr/>
          </a:p>
          <a:p>
            <a:pPr indent="0" lvl="0" marL="0" marR="0" rtl="0" algn="l">
              <a:lnSpc>
                <a:spcPct val="100000"/>
              </a:lnSpc>
              <a:spcBef>
                <a:spcPts val="0"/>
              </a:spcBef>
              <a:spcAft>
                <a:spcPts val="0"/>
              </a:spcAft>
              <a:buClr>
                <a:schemeClr val="dk1"/>
              </a:buClr>
              <a:buSzPts val="1200"/>
              <a:buFont typeface="Malgun Gothic"/>
              <a:buNone/>
            </a:pPr>
            <a:r>
              <a:rPr lang="en-US"/>
              <a:t>After registration is done, old Galaxy starts to detect motion/sound and brightness level.</a:t>
            </a:r>
            <a:endParaRPr/>
          </a:p>
        </p:txBody>
      </p:sp>
      <p:sp>
        <p:nvSpPr>
          <p:cNvPr id="501" name="Google Shape;50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2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sz="1200"/>
              <a:t>[Instructor Guide]</a:t>
            </a:r>
            <a:endParaRPr/>
          </a:p>
          <a:p>
            <a:pPr indent="0" lvl="0" marL="0" marR="0" rtl="0" algn="l">
              <a:lnSpc>
                <a:spcPct val="100000"/>
              </a:lnSpc>
              <a:spcBef>
                <a:spcPts val="0"/>
              </a:spcBef>
              <a:spcAft>
                <a:spcPts val="0"/>
              </a:spcAft>
              <a:buClr>
                <a:schemeClr val="dk1"/>
              </a:buClr>
              <a:buSzPts val="1200"/>
              <a:buFont typeface="Malgun Gothic"/>
              <a:buNone/>
            </a:pPr>
            <a:r>
              <a:rPr lang="en-US"/>
              <a:t>Practice Part 1 is done!!!</a:t>
            </a:r>
            <a:endParaRPr/>
          </a:p>
          <a:p>
            <a:pPr indent="0" lvl="0" marL="0" rtl="0" algn="l">
              <a:spcBef>
                <a:spcPts val="0"/>
              </a:spcBef>
              <a:spcAft>
                <a:spcPts val="0"/>
              </a:spcAft>
              <a:buNone/>
            </a:pPr>
            <a:r>
              <a:t/>
            </a:r>
            <a:endParaRPr/>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512" name="Google Shape;512;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2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To operate properly with Light sensor, it’s required to know real location of physical HW component whether it’s broken or not in advance.</a:t>
            </a:r>
            <a:endParaRPr/>
          </a:p>
          <a:p>
            <a:pPr indent="0" lvl="0" marL="0" marR="0" rtl="0" algn="l">
              <a:lnSpc>
                <a:spcPct val="100000"/>
              </a:lnSpc>
              <a:spcBef>
                <a:spcPts val="360"/>
              </a:spcBef>
              <a:spcAft>
                <a:spcPts val="0"/>
              </a:spcAft>
              <a:buClr>
                <a:schemeClr val="dk1"/>
              </a:buClr>
              <a:buSzPts val="1200"/>
              <a:buFont typeface="Malgun Gothic"/>
              <a:buNone/>
            </a:pPr>
            <a:r>
              <a:rPr b="0" lang="en-US"/>
              <a:t>Originally the component is used to control display component.</a:t>
            </a:r>
            <a:endParaRPr/>
          </a:p>
          <a:p>
            <a:pPr indent="-171450" lvl="0" marL="171450" marR="0" rtl="0" algn="l">
              <a:lnSpc>
                <a:spcPct val="100000"/>
              </a:lnSpc>
              <a:spcBef>
                <a:spcPts val="360"/>
              </a:spcBef>
              <a:spcAft>
                <a:spcPts val="0"/>
              </a:spcAft>
              <a:buClr>
                <a:schemeClr val="dk1"/>
              </a:buClr>
              <a:buSzPts val="1200"/>
              <a:buFont typeface="Malgun Gothic"/>
              <a:buChar char="-"/>
            </a:pPr>
            <a:r>
              <a:rPr b="0" lang="en-US"/>
              <a:t>Turn on/off display component during voice call</a:t>
            </a:r>
            <a:endParaRPr/>
          </a:p>
          <a:p>
            <a:pPr indent="-171450" lvl="0" marL="171450" marR="0" rtl="0" algn="l">
              <a:lnSpc>
                <a:spcPct val="100000"/>
              </a:lnSpc>
              <a:spcBef>
                <a:spcPts val="360"/>
              </a:spcBef>
              <a:spcAft>
                <a:spcPts val="0"/>
              </a:spcAft>
              <a:buClr>
                <a:schemeClr val="dk1"/>
              </a:buClr>
              <a:buSzPts val="1200"/>
              <a:buFont typeface="Malgun Gothic"/>
              <a:buChar char="-"/>
            </a:pPr>
            <a:r>
              <a:rPr b="0" lang="en-US"/>
              <a:t>Adjust brightness level of display component at day/night condition</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564" name="Google Shape;564;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2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In SmartThings app, students can enter Light sensor card and check current brightness level remotely.</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580" name="Google Shape;580;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3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In Routines tab of Light sensor plugin, students can add a routine. Like general routine creation, if/then condition can be selected like below condition.</a:t>
            </a:r>
            <a:endParaRPr/>
          </a:p>
          <a:p>
            <a:pPr indent="0" lvl="0" marL="0" marR="0" rtl="0" algn="l">
              <a:lnSpc>
                <a:spcPct val="100000"/>
              </a:lnSpc>
              <a:spcBef>
                <a:spcPts val="360"/>
              </a:spcBef>
              <a:spcAft>
                <a:spcPts val="0"/>
              </a:spcAft>
              <a:buClr>
                <a:schemeClr val="dk1"/>
              </a:buClr>
              <a:buSzPts val="1200"/>
              <a:buFont typeface="Malgun Gothic"/>
              <a:buNone/>
            </a:pPr>
            <a:r>
              <a:rPr b="0" lang="en-US"/>
              <a:t>- Dark condition</a:t>
            </a:r>
            <a:endParaRPr/>
          </a:p>
          <a:p>
            <a:pPr indent="0" lvl="0" marL="0" marR="0" rtl="0" algn="l">
              <a:lnSpc>
                <a:spcPct val="100000"/>
              </a:lnSpc>
              <a:spcBef>
                <a:spcPts val="360"/>
              </a:spcBef>
              <a:spcAft>
                <a:spcPts val="0"/>
              </a:spcAft>
              <a:buClr>
                <a:schemeClr val="dk1"/>
              </a:buClr>
              <a:buSzPts val="1200"/>
              <a:buFont typeface="Malgun Gothic"/>
              <a:buNone/>
            </a:pPr>
            <a:r>
              <a:rPr b="0" lang="en-US"/>
              <a:t>“If Illuminance level equal to or below 2 level, then send notification – Too dark, turn on bulb”</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p:txBody>
      </p:sp>
      <p:sp>
        <p:nvSpPr>
          <p:cNvPr id="591" name="Google Shape;591;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3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In Routines tab of Light sensor plugin, students can add a routine. Like general routine creation, if/then condition can be selected like below condition.</a:t>
            </a:r>
            <a:endParaRPr/>
          </a:p>
          <a:p>
            <a:pPr indent="0" lvl="0" marL="0" marR="0" rtl="0" algn="l">
              <a:lnSpc>
                <a:spcPct val="100000"/>
              </a:lnSpc>
              <a:spcBef>
                <a:spcPts val="360"/>
              </a:spcBef>
              <a:spcAft>
                <a:spcPts val="0"/>
              </a:spcAft>
              <a:buClr>
                <a:schemeClr val="dk1"/>
              </a:buClr>
              <a:buSzPts val="1200"/>
              <a:buFont typeface="Malgun Gothic"/>
              <a:buNone/>
            </a:pPr>
            <a:r>
              <a:rPr b="0" lang="en-US"/>
              <a:t>- Dark condition</a:t>
            </a:r>
            <a:endParaRPr/>
          </a:p>
          <a:p>
            <a:pPr indent="0" lvl="0" marL="0" marR="0" rtl="0" algn="l">
              <a:lnSpc>
                <a:spcPct val="100000"/>
              </a:lnSpc>
              <a:spcBef>
                <a:spcPts val="360"/>
              </a:spcBef>
              <a:spcAft>
                <a:spcPts val="0"/>
              </a:spcAft>
              <a:buClr>
                <a:schemeClr val="dk1"/>
              </a:buClr>
              <a:buSzPts val="1200"/>
              <a:buFont typeface="Malgun Gothic"/>
              <a:buNone/>
            </a:pPr>
            <a:r>
              <a:rPr b="0" lang="en-US"/>
              <a:t>“If Illuminance level equal to or below 2 level, then send notification – Too dark, turn on bulb”</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p:txBody>
      </p:sp>
      <p:sp>
        <p:nvSpPr>
          <p:cNvPr id="604" name="Google Shape;604;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3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In Routines tab of Light sensor plugin, students can add a routine. Like general routine creation, if/then condition can be selected like below condition.</a:t>
            </a:r>
            <a:endParaRPr/>
          </a:p>
          <a:p>
            <a:pPr indent="0" lvl="0" marL="0" marR="0" rtl="0" algn="l">
              <a:lnSpc>
                <a:spcPct val="100000"/>
              </a:lnSpc>
              <a:spcBef>
                <a:spcPts val="360"/>
              </a:spcBef>
              <a:spcAft>
                <a:spcPts val="0"/>
              </a:spcAft>
              <a:buClr>
                <a:schemeClr val="dk1"/>
              </a:buClr>
              <a:buSzPts val="1200"/>
              <a:buFont typeface="Malgun Gothic"/>
              <a:buNone/>
            </a:pPr>
            <a:r>
              <a:rPr b="0" lang="en-US"/>
              <a:t>- Dark condition</a:t>
            </a:r>
            <a:endParaRPr/>
          </a:p>
          <a:p>
            <a:pPr indent="0" lvl="0" marL="0" marR="0" rtl="0" algn="l">
              <a:lnSpc>
                <a:spcPct val="100000"/>
              </a:lnSpc>
              <a:spcBef>
                <a:spcPts val="360"/>
              </a:spcBef>
              <a:spcAft>
                <a:spcPts val="0"/>
              </a:spcAft>
              <a:buClr>
                <a:schemeClr val="dk1"/>
              </a:buClr>
              <a:buSzPts val="1200"/>
              <a:buFont typeface="Malgun Gothic"/>
              <a:buNone/>
            </a:pPr>
            <a:r>
              <a:rPr b="0" lang="en-US"/>
              <a:t>“If Illuminance level equal to or below 2 level, then send notification – Too dark, turn on bulb”</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p:txBody>
      </p:sp>
      <p:sp>
        <p:nvSpPr>
          <p:cNvPr id="616" name="Google Shape;616;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3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In Routines tab of Light sensor plugin, students can add a routine. Like general routine creation, if/then condition can be selected like below condition.</a:t>
            </a:r>
            <a:endParaRPr/>
          </a:p>
          <a:p>
            <a:pPr indent="0" lvl="0" marL="0" marR="0" rtl="0" algn="l">
              <a:lnSpc>
                <a:spcPct val="100000"/>
              </a:lnSpc>
              <a:spcBef>
                <a:spcPts val="360"/>
              </a:spcBef>
              <a:spcAft>
                <a:spcPts val="0"/>
              </a:spcAft>
              <a:buClr>
                <a:schemeClr val="dk1"/>
              </a:buClr>
              <a:buSzPts val="1200"/>
              <a:buFont typeface="Malgun Gothic"/>
              <a:buNone/>
            </a:pPr>
            <a:r>
              <a:rPr b="0" lang="en-US"/>
              <a:t>- Bright condition</a:t>
            </a:r>
            <a:endParaRPr/>
          </a:p>
          <a:p>
            <a:pPr indent="0" lvl="0" marL="0" marR="0" rtl="0" algn="l">
              <a:lnSpc>
                <a:spcPct val="100000"/>
              </a:lnSpc>
              <a:spcBef>
                <a:spcPts val="360"/>
              </a:spcBef>
              <a:spcAft>
                <a:spcPts val="0"/>
              </a:spcAft>
              <a:buClr>
                <a:schemeClr val="dk1"/>
              </a:buClr>
              <a:buSzPts val="1200"/>
              <a:buFont typeface="Malgun Gothic"/>
              <a:buNone/>
            </a:pPr>
            <a:r>
              <a:rPr b="0" lang="en-US"/>
              <a:t>“If Illuminance level equal to or above 3 level, then send notification – Turn off bulb”</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628" name="Google Shape;628;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3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In Routines tab of Light sensor plugin, students can add a routine. Like general routine creation, if/then condition can be selected like below condition.</a:t>
            </a:r>
            <a:endParaRPr/>
          </a:p>
          <a:p>
            <a:pPr indent="0" lvl="0" marL="0" marR="0" rtl="0" algn="l">
              <a:lnSpc>
                <a:spcPct val="100000"/>
              </a:lnSpc>
              <a:spcBef>
                <a:spcPts val="360"/>
              </a:spcBef>
              <a:spcAft>
                <a:spcPts val="0"/>
              </a:spcAft>
              <a:buClr>
                <a:schemeClr val="dk1"/>
              </a:buClr>
              <a:buSzPts val="1200"/>
              <a:buFont typeface="Malgun Gothic"/>
              <a:buNone/>
            </a:pPr>
            <a:r>
              <a:rPr b="0" lang="en-US"/>
              <a:t>- Bright condition</a:t>
            </a:r>
            <a:endParaRPr/>
          </a:p>
          <a:p>
            <a:pPr indent="0" lvl="0" marL="0" marR="0" rtl="0" algn="l">
              <a:lnSpc>
                <a:spcPct val="100000"/>
              </a:lnSpc>
              <a:spcBef>
                <a:spcPts val="360"/>
              </a:spcBef>
              <a:spcAft>
                <a:spcPts val="0"/>
              </a:spcAft>
              <a:buClr>
                <a:schemeClr val="dk1"/>
              </a:buClr>
              <a:buSzPts val="1200"/>
              <a:buFont typeface="Malgun Gothic"/>
              <a:buNone/>
            </a:pPr>
            <a:r>
              <a:rPr b="0" lang="en-US"/>
              <a:t>“If Illuminance level equal to or above 3 level, then send notification – Turn off bulb”</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0" lang="en-US"/>
              <a:t>Let’s make real dark/bright condition. Students can hide/open HW light sensor component with their finger.</a:t>
            </a:r>
            <a:endParaRPr/>
          </a:p>
          <a:p>
            <a:pPr indent="0" lvl="0" marL="0" marR="0" rtl="0" algn="l">
              <a:lnSpc>
                <a:spcPct val="100000"/>
              </a:lnSpc>
              <a:spcBef>
                <a:spcPts val="360"/>
              </a:spcBef>
              <a:spcAft>
                <a:spcPts val="0"/>
              </a:spcAft>
              <a:buClr>
                <a:schemeClr val="dk1"/>
              </a:buClr>
              <a:buSzPts val="1200"/>
              <a:buFont typeface="Malgun Gothic"/>
              <a:buNone/>
            </a:pPr>
            <a:r>
              <a:rPr b="0" lang="en-US"/>
              <a:t>By created routines, notifications should be checked properly.</a:t>
            </a:r>
            <a:endParaRPr/>
          </a:p>
          <a:p>
            <a:pPr indent="0" lvl="0" marL="0" marR="0" rtl="0" algn="l">
              <a:lnSpc>
                <a:spcPct val="100000"/>
              </a:lnSpc>
              <a:spcBef>
                <a:spcPts val="360"/>
              </a:spcBef>
              <a:spcAft>
                <a:spcPts val="0"/>
              </a:spcAft>
              <a:buClr>
                <a:schemeClr val="dk1"/>
              </a:buClr>
              <a:buSzPts val="1200"/>
              <a:buFont typeface="Malgun Gothic"/>
              <a:buNone/>
            </a:pPr>
            <a:r>
              <a:rPr b="0" lang="en-US"/>
              <a:t>Menu -&gt; Notifications</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641" name="Google Shape;641;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3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To operate properly with Sound sensor, it’s required to know real location of physical HW components whether it’s broken or not in advance.</a:t>
            </a:r>
            <a:endParaRPr/>
          </a:p>
          <a:p>
            <a:pPr indent="0" lvl="0" marL="0" marR="0" rtl="0" algn="l">
              <a:lnSpc>
                <a:spcPct val="100000"/>
              </a:lnSpc>
              <a:spcBef>
                <a:spcPts val="360"/>
              </a:spcBef>
              <a:spcAft>
                <a:spcPts val="0"/>
              </a:spcAft>
              <a:buClr>
                <a:schemeClr val="dk1"/>
              </a:buClr>
              <a:buSzPts val="1200"/>
              <a:buFont typeface="Malgun Gothic"/>
              <a:buNone/>
            </a:pPr>
            <a:r>
              <a:rPr b="0" lang="en-US"/>
              <a:t>Originally the components are used for voice call and multimedia operation.</a:t>
            </a:r>
            <a:endParaRPr/>
          </a:p>
          <a:p>
            <a:pPr indent="-171450" lvl="0" marL="171450" marR="0" rtl="0" algn="l">
              <a:lnSpc>
                <a:spcPct val="100000"/>
              </a:lnSpc>
              <a:spcBef>
                <a:spcPts val="360"/>
              </a:spcBef>
              <a:spcAft>
                <a:spcPts val="0"/>
              </a:spcAft>
              <a:buClr>
                <a:schemeClr val="dk1"/>
              </a:buClr>
              <a:buSzPts val="1200"/>
              <a:buFont typeface="Malgun Gothic"/>
              <a:buChar char="-"/>
            </a:pPr>
            <a:r>
              <a:rPr b="0" lang="en-US"/>
              <a:t>Send/Receive sound during voice call</a:t>
            </a:r>
            <a:endParaRPr/>
          </a:p>
          <a:p>
            <a:pPr indent="-171450" lvl="0" marL="171450" marR="0" rtl="0" algn="l">
              <a:lnSpc>
                <a:spcPct val="100000"/>
              </a:lnSpc>
              <a:spcBef>
                <a:spcPts val="360"/>
              </a:spcBef>
              <a:spcAft>
                <a:spcPts val="0"/>
              </a:spcAft>
              <a:buClr>
                <a:schemeClr val="dk1"/>
              </a:buClr>
              <a:buSzPts val="1200"/>
              <a:buFont typeface="Malgun Gothic"/>
              <a:buChar char="-"/>
            </a:pPr>
            <a:r>
              <a:rPr b="0" lang="en-US"/>
              <a:t>Play music and record sound</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654" name="Google Shape;654;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3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2" name="Google Shape;67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In SmartThings app, students can enter Sound sensor card and check current sound source remotely.</a:t>
            </a:r>
            <a:endParaRPr b="0"/>
          </a:p>
          <a:p>
            <a:pPr indent="0" lvl="0" marL="0" marR="0" rtl="0" algn="l">
              <a:lnSpc>
                <a:spcPct val="100000"/>
              </a:lnSpc>
              <a:spcBef>
                <a:spcPts val="360"/>
              </a:spcBef>
              <a:spcAft>
                <a:spcPts val="0"/>
              </a:spcAft>
              <a:buClr>
                <a:schemeClr val="dk1"/>
              </a:buClr>
              <a:buSzPts val="1200"/>
              <a:buFont typeface="Malgun Gothic"/>
              <a:buNone/>
            </a:pPr>
            <a:r>
              <a:rPr b="0" lang="en-US"/>
              <a:t>Sound detection is based on YAMNet</a:t>
            </a:r>
            <a:endParaRPr b="0"/>
          </a:p>
          <a:p>
            <a:pPr indent="0" lvl="0" marL="0" marR="0" rtl="0" algn="l">
              <a:lnSpc>
                <a:spcPct val="100000"/>
              </a:lnSpc>
              <a:spcBef>
                <a:spcPts val="360"/>
              </a:spcBef>
              <a:spcAft>
                <a:spcPts val="0"/>
              </a:spcAft>
              <a:buClr>
                <a:schemeClr val="dk1"/>
              </a:buClr>
              <a:buSzPts val="1200"/>
              <a:buFont typeface="Malgun Gothic"/>
              <a:buNone/>
            </a:pPr>
            <a:r>
              <a:rPr b="0" lang="en-US"/>
              <a:t>- https://github.com/tensorflow/examples/tree/master/lite/examples/sound_classification/android</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73" name="Google Shape;673;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3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 name="Google Shape;683;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In Auto record sounds menu of Sound sensor plugin, students can turn on sound source.</a:t>
            </a:r>
            <a:endParaRPr/>
          </a:p>
          <a:p>
            <a:pPr indent="0" lvl="0" marL="0" marR="0" rtl="0" algn="l">
              <a:lnSpc>
                <a:spcPct val="100000"/>
              </a:lnSpc>
              <a:spcBef>
                <a:spcPts val="360"/>
              </a:spcBef>
              <a:spcAft>
                <a:spcPts val="0"/>
              </a:spcAft>
              <a:buClr>
                <a:schemeClr val="dk1"/>
              </a:buClr>
              <a:buSzPts val="1200"/>
              <a:buFont typeface="Malgun Gothic"/>
              <a:buNone/>
            </a:pPr>
            <a:r>
              <a:rPr b="0" lang="en-US"/>
              <a:t>- Baby crying</a:t>
            </a:r>
            <a:endParaRPr/>
          </a:p>
          <a:p>
            <a:pPr indent="0" lvl="0" marL="0" marR="0" rtl="0" algn="l">
              <a:lnSpc>
                <a:spcPct val="100000"/>
              </a:lnSpc>
              <a:spcBef>
                <a:spcPts val="360"/>
              </a:spcBef>
              <a:spcAft>
                <a:spcPts val="0"/>
              </a:spcAft>
              <a:buClr>
                <a:schemeClr val="dk1"/>
              </a:buClr>
              <a:buSzPts val="1200"/>
              <a:buFont typeface="Malgun Gothic"/>
              <a:buNone/>
            </a:pPr>
            <a:r>
              <a:rPr b="0" lang="en-US"/>
              <a:t>“If Baby crying sound is detected, then the sound will be recorded”</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rPr lang="en-US"/>
              <a:t>‘All sound’ option can’t recognize any sound source. It only checks whether sound is detected or not.</a:t>
            </a:r>
            <a:endParaRPr/>
          </a:p>
        </p:txBody>
      </p:sp>
      <p:sp>
        <p:nvSpPr>
          <p:cNvPr id="684" name="Google Shape;684;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3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4" name="Google Shape;694;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Let’s make real Baby crying sound condition. Students can play Baby crying sound via YouTube or other media contents.</a:t>
            </a:r>
            <a:endParaRPr/>
          </a:p>
          <a:p>
            <a:pPr indent="0" lvl="0" marL="0" marR="0" rtl="0" algn="l">
              <a:lnSpc>
                <a:spcPct val="100000"/>
              </a:lnSpc>
              <a:spcBef>
                <a:spcPts val="360"/>
              </a:spcBef>
              <a:spcAft>
                <a:spcPts val="0"/>
              </a:spcAft>
              <a:buClr>
                <a:schemeClr val="dk1"/>
              </a:buClr>
              <a:buSzPts val="1200"/>
              <a:buFont typeface="Malgun Gothic"/>
              <a:buNone/>
            </a:pPr>
            <a:r>
              <a:rPr b="0" lang="en-US"/>
              <a:t>By created routine, Baby crying icon will be shown in timeline and played the sound when clicked the icon.</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695" name="Google Shape;695;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3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4" name="Google Shape;70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To operate properly with Camera, it’s required to know real location of physical HW components whether it’s broken or not in advance.</a:t>
            </a:r>
            <a:endParaRPr/>
          </a:p>
          <a:p>
            <a:pPr indent="0" lvl="0" marL="0" marR="0" rtl="0" algn="l">
              <a:lnSpc>
                <a:spcPct val="100000"/>
              </a:lnSpc>
              <a:spcBef>
                <a:spcPts val="360"/>
              </a:spcBef>
              <a:spcAft>
                <a:spcPts val="0"/>
              </a:spcAft>
              <a:buClr>
                <a:schemeClr val="dk1"/>
              </a:buClr>
              <a:buSzPts val="1200"/>
              <a:buFont typeface="Malgun Gothic"/>
              <a:buNone/>
            </a:pPr>
            <a:r>
              <a:rPr b="0" lang="en-US"/>
              <a:t>Originally the components are used for video call and multimedia operation.</a:t>
            </a:r>
            <a:endParaRPr/>
          </a:p>
          <a:p>
            <a:pPr indent="-171450" lvl="0" marL="171450" marR="0" rtl="0" algn="l">
              <a:lnSpc>
                <a:spcPct val="100000"/>
              </a:lnSpc>
              <a:spcBef>
                <a:spcPts val="360"/>
              </a:spcBef>
              <a:spcAft>
                <a:spcPts val="0"/>
              </a:spcAft>
              <a:buClr>
                <a:schemeClr val="dk1"/>
              </a:buClr>
              <a:buSzPts val="1200"/>
              <a:buFont typeface="Malgun Gothic"/>
              <a:buChar char="-"/>
            </a:pPr>
            <a:r>
              <a:rPr b="0" lang="en-US"/>
              <a:t>Send/Receive video/sound during video call</a:t>
            </a:r>
            <a:endParaRPr/>
          </a:p>
          <a:p>
            <a:pPr indent="-171450" lvl="0" marL="171450" marR="0" rtl="0" algn="l">
              <a:lnSpc>
                <a:spcPct val="100000"/>
              </a:lnSpc>
              <a:spcBef>
                <a:spcPts val="360"/>
              </a:spcBef>
              <a:spcAft>
                <a:spcPts val="0"/>
              </a:spcAft>
              <a:buClr>
                <a:schemeClr val="dk1"/>
              </a:buClr>
              <a:buSzPts val="1200"/>
              <a:buFont typeface="Malgun Gothic"/>
              <a:buChar char="-"/>
            </a:pPr>
            <a:r>
              <a:rPr b="0" lang="en-US"/>
              <a:t>Record Video/Audio and play Video clip</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05" name="Google Shape;705;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1"/>
          </a:p>
        </p:txBody>
      </p:sp>
      <p:sp>
        <p:nvSpPr>
          <p:cNvPr id="112" name="Google Shape;11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4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8" name="Google Shape;728;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In SmartThings app, students can enter Camera card and check Live streaming and event video clips remotely.</a:t>
            </a:r>
            <a:endParaRPr b="0"/>
          </a:p>
          <a:p>
            <a:pPr indent="0" lvl="0" marL="0" marR="0" rtl="0" algn="l">
              <a:lnSpc>
                <a:spcPct val="100000"/>
              </a:lnSpc>
              <a:spcBef>
                <a:spcPts val="360"/>
              </a:spcBef>
              <a:spcAft>
                <a:spcPts val="0"/>
              </a:spcAft>
              <a:buClr>
                <a:schemeClr val="dk1"/>
              </a:buClr>
              <a:buSzPts val="1200"/>
              <a:buFont typeface="Malgun Gothic"/>
              <a:buNone/>
            </a:pPr>
            <a:r>
              <a:rPr b="0" lang="en-US"/>
              <a:t>Live streaming is a peer-to-peer connection based on WebRTC.</a:t>
            </a:r>
            <a:endParaRPr/>
          </a:p>
          <a:p>
            <a:pPr indent="0" lvl="0" marL="0" marR="0" rtl="0" algn="l">
              <a:lnSpc>
                <a:spcPct val="100000"/>
              </a:lnSpc>
              <a:spcBef>
                <a:spcPts val="360"/>
              </a:spcBef>
              <a:spcAft>
                <a:spcPts val="0"/>
              </a:spcAft>
              <a:buClr>
                <a:schemeClr val="dk1"/>
              </a:buClr>
              <a:buSzPts val="1200"/>
              <a:buFont typeface="Malgun Gothic"/>
              <a:buNone/>
            </a:pPr>
            <a:r>
              <a:rPr b="0" lang="en-US"/>
              <a:t>Video clips are saved in SmartThings Cloud.</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729" name="Google Shape;729;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4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9" name="Google Shape;739;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In Record automatically menu of Camera plugin, students can turn on Motion detection.</a:t>
            </a:r>
            <a:endParaRPr/>
          </a:p>
          <a:p>
            <a:pPr indent="0" lvl="0" marL="0" marR="0" rtl="0" algn="l">
              <a:lnSpc>
                <a:spcPct val="100000"/>
              </a:lnSpc>
              <a:spcBef>
                <a:spcPts val="360"/>
              </a:spcBef>
              <a:spcAft>
                <a:spcPts val="0"/>
              </a:spcAft>
              <a:buClr>
                <a:schemeClr val="dk1"/>
              </a:buClr>
              <a:buSzPts val="1200"/>
              <a:buFont typeface="Malgun Gothic"/>
              <a:buNone/>
            </a:pPr>
            <a:r>
              <a:rPr b="0" lang="en-US"/>
              <a:t>- Motion detection</a:t>
            </a:r>
            <a:endParaRPr/>
          </a:p>
          <a:p>
            <a:pPr indent="0" lvl="0" marL="0" marR="0" rtl="0" algn="l">
              <a:lnSpc>
                <a:spcPct val="100000"/>
              </a:lnSpc>
              <a:spcBef>
                <a:spcPts val="360"/>
              </a:spcBef>
              <a:spcAft>
                <a:spcPts val="0"/>
              </a:spcAft>
              <a:buClr>
                <a:schemeClr val="dk1"/>
              </a:buClr>
              <a:buSzPts val="1200"/>
              <a:buFont typeface="Malgun Gothic"/>
              <a:buNone/>
            </a:pPr>
            <a:r>
              <a:rPr b="0" lang="en-US"/>
              <a:t>“If Motion is detected, then video will be recorded and sent notification”</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740" name="Google Shape;740;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4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Let’s make some Motion condition in front of Camera.</a:t>
            </a:r>
            <a:endParaRPr/>
          </a:p>
          <a:p>
            <a:pPr indent="0" lvl="0" marL="0" marR="0" rtl="0" algn="l">
              <a:lnSpc>
                <a:spcPct val="100000"/>
              </a:lnSpc>
              <a:spcBef>
                <a:spcPts val="360"/>
              </a:spcBef>
              <a:spcAft>
                <a:spcPts val="0"/>
              </a:spcAft>
              <a:buClr>
                <a:schemeClr val="dk1"/>
              </a:buClr>
              <a:buSzPts val="1200"/>
              <a:buFont typeface="Malgun Gothic"/>
              <a:buNone/>
            </a:pPr>
            <a:r>
              <a:rPr b="0" lang="en-US"/>
              <a:t>By created routine, Motion detection will be shown in timeline and played the video when entered Clips menu.</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751" name="Google Shape;751;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4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To operate properly with Flashlight, it’s required to know real location of physical HW components whether it’s broken or not in advance.</a:t>
            </a:r>
            <a:endParaRPr/>
          </a:p>
          <a:p>
            <a:pPr indent="0" lvl="0" marL="0" marR="0" rtl="0" algn="l">
              <a:lnSpc>
                <a:spcPct val="100000"/>
              </a:lnSpc>
              <a:spcBef>
                <a:spcPts val="360"/>
              </a:spcBef>
              <a:spcAft>
                <a:spcPts val="0"/>
              </a:spcAft>
              <a:buClr>
                <a:schemeClr val="dk1"/>
              </a:buClr>
              <a:buSzPts val="1200"/>
              <a:buFont typeface="Malgun Gothic"/>
              <a:buNone/>
            </a:pPr>
            <a:r>
              <a:rPr b="0" lang="en-US"/>
              <a:t>Originally the component is used for camera operation or torch mode.</a:t>
            </a:r>
            <a:endParaRPr/>
          </a:p>
          <a:p>
            <a:pPr indent="-171450" lvl="0" marL="171450" marR="0" rtl="0" algn="l">
              <a:lnSpc>
                <a:spcPct val="100000"/>
              </a:lnSpc>
              <a:spcBef>
                <a:spcPts val="360"/>
              </a:spcBef>
              <a:spcAft>
                <a:spcPts val="0"/>
              </a:spcAft>
              <a:buClr>
                <a:schemeClr val="dk1"/>
              </a:buClr>
              <a:buSzPts val="1200"/>
              <a:buFont typeface="Malgun Gothic"/>
              <a:buChar char="-"/>
            </a:pPr>
            <a:r>
              <a:rPr b="0" lang="en-US"/>
              <a:t>Brightness adjust during taking a picture or recording a video</a:t>
            </a:r>
            <a:endParaRPr/>
          </a:p>
          <a:p>
            <a:pPr indent="-171450" lvl="0" marL="171450" marR="0" rtl="0" algn="l">
              <a:lnSpc>
                <a:spcPct val="100000"/>
              </a:lnSpc>
              <a:spcBef>
                <a:spcPts val="360"/>
              </a:spcBef>
              <a:spcAft>
                <a:spcPts val="0"/>
              </a:spcAft>
              <a:buClr>
                <a:schemeClr val="dk1"/>
              </a:buClr>
              <a:buSzPts val="1200"/>
              <a:buFont typeface="Malgun Gothic"/>
              <a:buChar char="-"/>
            </a:pPr>
            <a:r>
              <a:rPr b="0" lang="en-US"/>
              <a:t>Brighten place by user torch mode</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61" name="Google Shape;761;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4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5" name="Google Shape;77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In SmartThings app, students can enter Light card and check flashlight on/off and blinking remotely.</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776" name="Google Shape;776;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4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In Routines tab of Flashlight plugin, students can make interaction with brightness level.</a:t>
            </a:r>
            <a:endParaRPr/>
          </a:p>
          <a:p>
            <a:pPr indent="0" lvl="0" marL="0" marR="0" rtl="0" algn="l">
              <a:lnSpc>
                <a:spcPct val="100000"/>
              </a:lnSpc>
              <a:spcBef>
                <a:spcPts val="360"/>
              </a:spcBef>
              <a:spcAft>
                <a:spcPts val="0"/>
              </a:spcAft>
              <a:buClr>
                <a:schemeClr val="dk1"/>
              </a:buClr>
              <a:buSzPts val="1200"/>
              <a:buFont typeface="Malgun Gothic"/>
              <a:buNone/>
            </a:pPr>
            <a:r>
              <a:rPr b="0" lang="en-US"/>
              <a:t>- Brightness detection</a:t>
            </a:r>
            <a:endParaRPr/>
          </a:p>
          <a:p>
            <a:pPr indent="0" lvl="0" marL="0" marR="0" rtl="0" algn="l">
              <a:lnSpc>
                <a:spcPct val="100000"/>
              </a:lnSpc>
              <a:spcBef>
                <a:spcPts val="360"/>
              </a:spcBef>
              <a:spcAft>
                <a:spcPts val="0"/>
              </a:spcAft>
              <a:buClr>
                <a:schemeClr val="dk1"/>
              </a:buClr>
              <a:buSzPts val="1200"/>
              <a:buFont typeface="Malgun Gothic"/>
              <a:buNone/>
            </a:pPr>
            <a:r>
              <a:rPr b="0" lang="en-US"/>
              <a:t>“If Brightness is dark/bright, then turn on/off flashlight”</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788" name="Google Shape;788;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4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8" name="Google Shape;798;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sz="1200"/>
              <a:t>[Instructor Guide]</a:t>
            </a:r>
            <a:endParaRPr/>
          </a:p>
          <a:p>
            <a:pPr indent="0" lvl="0" marL="0" marR="0" rtl="0" algn="l">
              <a:lnSpc>
                <a:spcPct val="100000"/>
              </a:lnSpc>
              <a:spcBef>
                <a:spcPts val="0"/>
              </a:spcBef>
              <a:spcAft>
                <a:spcPts val="0"/>
              </a:spcAft>
              <a:buClr>
                <a:schemeClr val="dk1"/>
              </a:buClr>
              <a:buSzPts val="1200"/>
              <a:buFont typeface="Malgun Gothic"/>
              <a:buNone/>
            </a:pPr>
            <a:r>
              <a:rPr lang="en-US"/>
              <a:t>Practice Part 2 is done!!!</a:t>
            </a:r>
            <a:endParaRPr/>
          </a:p>
          <a:p>
            <a:pPr indent="0" lvl="0" marL="0" rtl="0" algn="l">
              <a:spcBef>
                <a:spcPts val="0"/>
              </a:spcBef>
              <a:spcAft>
                <a:spcPts val="0"/>
              </a:spcAft>
              <a:buNone/>
            </a:pPr>
            <a:r>
              <a:t/>
            </a:r>
            <a:endParaRPr/>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799" name="Google Shape;799;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4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9" name="Google Shape;849;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marR="0" rtl="0" algn="l">
              <a:lnSpc>
                <a:spcPct val="100000"/>
              </a:lnSpc>
              <a:spcBef>
                <a:spcPts val="0"/>
              </a:spcBef>
              <a:spcAft>
                <a:spcPts val="0"/>
              </a:spcAft>
              <a:buClr>
                <a:schemeClr val="dk1"/>
              </a:buClr>
              <a:buSzPts val="1200"/>
              <a:buFont typeface="Malgun Gothic"/>
              <a:buNone/>
            </a:pPr>
            <a:r>
              <a:rPr lang="en-US"/>
              <a:t>In this lesson, we will take a deep dive with STDK. Commercial IoT things can be developed with STDK and controlled MCU and Galaxy Upcycle device combined with routine.</a:t>
            </a:r>
            <a:endParaRPr/>
          </a:p>
          <a:p>
            <a:pPr indent="0" lvl="0" marL="0" rtl="0" algn="l">
              <a:spcBef>
                <a:spcPts val="0"/>
              </a:spcBef>
              <a:spcAft>
                <a:spcPts val="0"/>
              </a:spcAft>
              <a:buNone/>
            </a:pPr>
            <a:r>
              <a:t/>
            </a:r>
            <a:endParaRPr/>
          </a:p>
        </p:txBody>
      </p:sp>
      <p:sp>
        <p:nvSpPr>
          <p:cNvPr id="850" name="Google Shape;850;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3" name="Google Shape;863;p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4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0" name="Google Shape;870;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SmartThings Device SDK is introduced with one session of SDC2019. Students can watch the session above YouTube link.</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871" name="Google Shape;871;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5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0" name="Google Shape;880;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And there is a official Code Lab for SmartThings Device SDK. Students can follow the track step by step.</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881" name="Google Shape;881;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5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0" name="Google Shape;890;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Lastly STDK reference is also posted in SmartThings Community. Students can get help from the community.</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891" name="Google Shape;891;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5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0" name="Google Shape;900;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There is another magic tool, Docker container. With Docker container, students can setup Linux based development environment easily on any OS platform (Windows, Mac and Linux).</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901" name="Google Shape;901;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5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First of all, shell console is required to progress. Students can select below conditions.</a:t>
            </a:r>
            <a:endParaRPr/>
          </a:p>
          <a:p>
            <a:pPr indent="0" lvl="0" marL="0" marR="0" rtl="0" algn="l">
              <a:lnSpc>
                <a:spcPct val="100000"/>
              </a:lnSpc>
              <a:spcBef>
                <a:spcPts val="360"/>
              </a:spcBef>
              <a:spcAft>
                <a:spcPts val="0"/>
              </a:spcAft>
              <a:buClr>
                <a:schemeClr val="dk1"/>
              </a:buClr>
              <a:buSzPts val="1200"/>
              <a:buFont typeface="Malgun Gothic"/>
              <a:buNone/>
            </a:pPr>
            <a:r>
              <a:rPr b="0" lang="en-US"/>
              <a:t>Windows – WSL2 (Windows Subsystem for Linux 2)</a:t>
            </a:r>
            <a:endParaRPr/>
          </a:p>
          <a:p>
            <a:pPr indent="0" lvl="0" marL="0" marR="0" rtl="0" algn="l">
              <a:lnSpc>
                <a:spcPct val="100000"/>
              </a:lnSpc>
              <a:spcBef>
                <a:spcPts val="360"/>
              </a:spcBef>
              <a:spcAft>
                <a:spcPts val="0"/>
              </a:spcAft>
              <a:buClr>
                <a:schemeClr val="dk1"/>
              </a:buClr>
              <a:buSzPts val="1200"/>
              <a:buFont typeface="Malgun Gothic"/>
              <a:buNone/>
            </a:pPr>
            <a:r>
              <a:rPr b="0" lang="en-US"/>
              <a:t>Mac – terminal</a:t>
            </a:r>
            <a:endParaRPr/>
          </a:p>
          <a:p>
            <a:pPr indent="0" lvl="0" marL="0" marR="0" rtl="0" algn="l">
              <a:lnSpc>
                <a:spcPct val="100000"/>
              </a:lnSpc>
              <a:spcBef>
                <a:spcPts val="360"/>
              </a:spcBef>
              <a:spcAft>
                <a:spcPts val="0"/>
              </a:spcAft>
              <a:buClr>
                <a:schemeClr val="dk1"/>
              </a:buClr>
              <a:buSzPts val="1200"/>
              <a:buFont typeface="Malgun Gothic"/>
              <a:buNone/>
            </a:pPr>
            <a:r>
              <a:rPr b="0" lang="en-US"/>
              <a:t>Linux - terminal</a:t>
            </a:r>
            <a:endParaRPr b="0"/>
          </a:p>
          <a:p>
            <a:pPr indent="0" lvl="0" marL="0" marR="0" rtl="0" algn="l">
              <a:lnSpc>
                <a:spcPct val="100000"/>
              </a:lnSpc>
              <a:spcBef>
                <a:spcPts val="360"/>
              </a:spcBef>
              <a:spcAft>
                <a:spcPts val="0"/>
              </a:spcAft>
              <a:buClr>
                <a:schemeClr val="dk1"/>
              </a:buClr>
              <a:buSzPts val="1200"/>
              <a:buFont typeface="Malgun Gothic"/>
              <a:buNone/>
            </a:pPr>
            <a:r>
              <a:rPr b="0" lang="en-US"/>
              <a:t>Let’s use pre-defined Docker build configuration for STDK. Students can get the github project.</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911" name="Google Shape;911;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5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9" name="Google Shape;919;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Docker build makes independent computing environment(Base OS Platform + Required packages to develop) to a Docker image. After that, a Docker container is created from the image.</a:t>
            </a:r>
            <a:endParaRPr/>
          </a:p>
          <a:p>
            <a:pPr indent="0" lvl="0" marL="0" marR="0" rtl="0" algn="l">
              <a:lnSpc>
                <a:spcPct val="100000"/>
              </a:lnSpc>
              <a:spcBef>
                <a:spcPts val="360"/>
              </a:spcBef>
              <a:spcAft>
                <a:spcPts val="0"/>
              </a:spcAft>
              <a:buClr>
                <a:schemeClr val="dk1"/>
              </a:buClr>
              <a:buSzPts val="1200"/>
              <a:buFont typeface="Malgun Gothic"/>
              <a:buNone/>
            </a:pPr>
            <a:r>
              <a:rPr b="0" lang="en-US"/>
              <a:t>Students can run build_stdk_esp32.sh script for automatic build.</a:t>
            </a:r>
            <a:endParaRPr/>
          </a:p>
          <a:p>
            <a:pPr indent="0" lvl="0" marL="0" marR="0" rtl="0" algn="l">
              <a:lnSpc>
                <a:spcPct val="100000"/>
              </a:lnSpc>
              <a:spcBef>
                <a:spcPts val="360"/>
              </a:spcBef>
              <a:spcAft>
                <a:spcPts val="0"/>
              </a:spcAft>
              <a:buClr>
                <a:schemeClr val="dk1"/>
              </a:buClr>
              <a:buSzPts val="1200"/>
              <a:buFont typeface="Malgun Gothic"/>
              <a:buNone/>
            </a:pPr>
            <a:r>
              <a:rPr b="0" lang="en-US"/>
              <a:t>In first step, stdk_common_env Docker images is created. It’s based on Ubuntu 20.04 and installed common development packages (gcc, git, make and etc.)</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920" name="Google Shape;920;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5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8" name="Google Shape;928;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In second step, stdk_esp32_dev Docker images is created. It’s based on stdk_common_env and followed below steps.</a:t>
            </a:r>
            <a:endParaRPr/>
          </a:p>
          <a:p>
            <a:pPr indent="-228600" lvl="0" marL="228600" marR="0" rtl="0" algn="l">
              <a:lnSpc>
                <a:spcPct val="100000"/>
              </a:lnSpc>
              <a:spcBef>
                <a:spcPts val="360"/>
              </a:spcBef>
              <a:spcAft>
                <a:spcPts val="0"/>
              </a:spcAft>
              <a:buClr>
                <a:schemeClr val="dk1"/>
              </a:buClr>
              <a:buSzPts val="1200"/>
              <a:buFont typeface="Malgun Gothic"/>
              <a:buAutoNum type="arabicPeriod"/>
            </a:pPr>
            <a:r>
              <a:rPr b="0" lang="en-US"/>
              <a:t>Clone STDK GitHub project</a:t>
            </a:r>
            <a:endParaRPr/>
          </a:p>
          <a:p>
            <a:pPr indent="-228600" lvl="0" marL="228600" marR="0" rtl="0" algn="l">
              <a:lnSpc>
                <a:spcPct val="100000"/>
              </a:lnSpc>
              <a:spcBef>
                <a:spcPts val="360"/>
              </a:spcBef>
              <a:spcAft>
                <a:spcPts val="0"/>
              </a:spcAft>
              <a:buClr>
                <a:schemeClr val="dk1"/>
              </a:buClr>
              <a:buSzPts val="1200"/>
              <a:buFont typeface="Malgun Gothic"/>
              <a:buAutoNum type="arabicPeriod"/>
            </a:pPr>
            <a:r>
              <a:rPr b="0" lang="en-US"/>
              <a:t>Install ESP32 toolchain</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29" name="Google Shape;929;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5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7" name="Google Shape;937;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After Docker build is done, students can check created 2 Docker images (stdk_common_env and stdk_esp32_dev).</a:t>
            </a:r>
            <a:endParaRPr/>
          </a:p>
          <a:p>
            <a:pPr indent="0" lvl="0" marL="0" marR="0" rtl="0" algn="l">
              <a:lnSpc>
                <a:spcPct val="100000"/>
              </a:lnSpc>
              <a:spcBef>
                <a:spcPts val="360"/>
              </a:spcBef>
              <a:spcAft>
                <a:spcPts val="0"/>
              </a:spcAft>
              <a:buClr>
                <a:schemeClr val="dk1"/>
              </a:buClr>
              <a:buSzPts val="1200"/>
              <a:buFont typeface="Malgun Gothic"/>
              <a:buNone/>
            </a:pPr>
            <a:r>
              <a:rPr b="0" lang="en-US"/>
              <a:t>A Docker container can be started with stdk_esp32_dev image and all dev environment setup is done.</a:t>
            </a:r>
            <a:endParaRPr/>
          </a:p>
          <a:p>
            <a:pPr indent="0" lvl="0" marL="0" marR="0" rtl="0" algn="l">
              <a:lnSpc>
                <a:spcPct val="100000"/>
              </a:lnSpc>
              <a:spcBef>
                <a:spcPts val="360"/>
              </a:spcBef>
              <a:spcAft>
                <a:spcPts val="0"/>
              </a:spcAft>
              <a:buClr>
                <a:schemeClr val="dk1"/>
              </a:buClr>
              <a:buSzPts val="1200"/>
              <a:buFont typeface="Malgun Gothic"/>
              <a:buNone/>
            </a:pPr>
            <a:r>
              <a:rPr b="0" lang="en-US"/>
              <a:t>Volume (-v) option is used to copy output files easily to container outside.</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938" name="Google Shape;938;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5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6" name="Google Shape;946;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In Docker container, students can try dummy STDK build to make stdk esp32 firmware.</a:t>
            </a:r>
            <a:endParaRPr/>
          </a:p>
          <a:p>
            <a:pPr indent="0" lvl="0" marL="0" marR="0" rtl="0" algn="l">
              <a:lnSpc>
                <a:spcPct val="100000"/>
              </a:lnSpc>
              <a:spcBef>
                <a:spcPts val="360"/>
              </a:spcBef>
              <a:spcAft>
                <a:spcPts val="0"/>
              </a:spcAft>
              <a:buClr>
                <a:schemeClr val="dk1"/>
              </a:buClr>
              <a:buSzPts val="1200"/>
              <a:buFont typeface="Malgun Gothic"/>
              <a:buNone/>
            </a:pPr>
            <a:r>
              <a:rPr b="0" lang="en-US"/>
              <a:t>To apply environment variables propelry before building, students should run source command in advance.</a:t>
            </a:r>
            <a:endParaRPr/>
          </a:p>
          <a:p>
            <a:pPr indent="0" lvl="0" marL="0" marR="0" rtl="0" algn="l">
              <a:lnSpc>
                <a:spcPct val="100000"/>
              </a:lnSpc>
              <a:spcBef>
                <a:spcPts val="360"/>
              </a:spcBef>
              <a:spcAft>
                <a:spcPts val="0"/>
              </a:spcAft>
              <a:buClr>
                <a:schemeClr val="dk1"/>
              </a:buClr>
              <a:buSzPts val="1200"/>
              <a:buFont typeface="Malgun Gothic"/>
              <a:buNone/>
            </a:pPr>
            <a:r>
              <a:rPr b="0" lang="en-US"/>
              <a:t>. /root/.profile</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47" name="Google Shape;947;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5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5" name="Google Shape;955;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In Docker container, students can try dummy STDK build to make stdk esp32 firmware.</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956" name="Google Shape;956;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5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sz="1200"/>
              <a:t>[Instructor Guide]</a:t>
            </a:r>
            <a:endParaRPr/>
          </a:p>
          <a:p>
            <a:pPr indent="0" lvl="0" marL="0" marR="0" rtl="0" algn="l">
              <a:lnSpc>
                <a:spcPct val="100000"/>
              </a:lnSpc>
              <a:spcBef>
                <a:spcPts val="0"/>
              </a:spcBef>
              <a:spcAft>
                <a:spcPts val="0"/>
              </a:spcAft>
              <a:buClr>
                <a:schemeClr val="dk1"/>
              </a:buClr>
              <a:buSzPts val="1200"/>
              <a:buFont typeface="Malgun Gothic"/>
              <a:buNone/>
            </a:pPr>
            <a:r>
              <a:rPr lang="en-US"/>
              <a:t>Practice Part 3 is done!!!</a:t>
            </a:r>
            <a:endParaRPr/>
          </a:p>
          <a:p>
            <a:pPr indent="0" lvl="0" marL="0" rtl="0" algn="l">
              <a:spcBef>
                <a:spcPts val="0"/>
              </a:spcBef>
              <a:spcAft>
                <a:spcPts val="0"/>
              </a:spcAft>
              <a:buNone/>
            </a:pPr>
            <a:r>
              <a:t/>
            </a:r>
            <a:endParaRPr/>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965" name="Google Shape;965;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6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4" name="Google Shape;1014;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marR="0" rtl="0" algn="l">
              <a:lnSpc>
                <a:spcPct val="100000"/>
              </a:lnSpc>
              <a:spcBef>
                <a:spcPts val="0"/>
              </a:spcBef>
              <a:spcAft>
                <a:spcPts val="0"/>
              </a:spcAft>
              <a:buClr>
                <a:schemeClr val="dk1"/>
              </a:buClr>
              <a:buSzPts val="1200"/>
              <a:buFont typeface="Malgun Gothic"/>
              <a:buNone/>
            </a:pPr>
            <a:r>
              <a:rPr lang="en-US"/>
              <a:t>In this lesson, we will take a deep dive with SmartThings Developer Workspace. To become a real IoT thing device, the device should be operated with Cloud. SmartThings Developer Workspace supplies commercial environment to integrate custom IoT Thing device by 3</a:t>
            </a:r>
            <a:r>
              <a:rPr baseline="30000" lang="en-US"/>
              <a:t>rd</a:t>
            </a:r>
            <a:r>
              <a:rPr lang="en-US"/>
              <a:t> party developer. Finally students can make several routine combination with Galaxy Upcycle based IoT thing and STDK MCU based IoT thing.</a:t>
            </a:r>
            <a:endParaRPr/>
          </a:p>
          <a:p>
            <a:pPr indent="0" lvl="0" marL="0" rtl="0" algn="l">
              <a:spcBef>
                <a:spcPts val="0"/>
              </a:spcBef>
              <a:spcAft>
                <a:spcPts val="0"/>
              </a:spcAft>
              <a:buNone/>
            </a:pPr>
            <a:r>
              <a:t/>
            </a:r>
            <a:endParaRPr/>
          </a:p>
        </p:txBody>
      </p:sp>
      <p:sp>
        <p:nvSpPr>
          <p:cNvPr id="1015" name="Google Shape;1015;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6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6" name="Google Shape;1036;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037" name="Google Shape;1037;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6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6" name="Google Shape;1046;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047" name="Google Shape;1047;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6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5" name="Google Shape;1055;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marR="0" rtl="0" algn="l">
              <a:lnSpc>
                <a:spcPct val="100000"/>
              </a:lnSpc>
              <a:spcBef>
                <a:spcPts val="0"/>
              </a:spcBef>
              <a:spcAft>
                <a:spcPts val="0"/>
              </a:spcAft>
              <a:buClr>
                <a:schemeClr val="dk1"/>
              </a:buClr>
              <a:buSzPts val="1200"/>
              <a:buFont typeface="Malgun Gothic"/>
              <a:buNone/>
            </a:pPr>
            <a:r>
              <a:rPr lang="en-US"/>
              <a:t>You will need a Samsung Account to create a SmartThings Developer Account. If you do not have a Samsung Account, create one first.</a:t>
            </a:r>
            <a:endParaRPr/>
          </a:p>
          <a:p>
            <a:pPr indent="0" lvl="0" marL="0" rtl="0" algn="l">
              <a:spcBef>
                <a:spcPts val="0"/>
              </a:spcBef>
              <a:spcAft>
                <a:spcPts val="0"/>
              </a:spcAft>
              <a:buNone/>
            </a:pPr>
            <a:r>
              <a:t/>
            </a:r>
            <a:endParaRPr/>
          </a:p>
        </p:txBody>
      </p:sp>
      <p:sp>
        <p:nvSpPr>
          <p:cNvPr id="1056" name="Google Shape;1056;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6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5" name="Google Shape;1065;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rPr lang="en-US"/>
              <a:t>The TNC procedure is required to assign a unique MNID(Manufacturer ID) per Samsung account.</a:t>
            </a:r>
            <a:endParaRPr/>
          </a:p>
          <a:p>
            <a:pPr indent="0" lvl="0" marL="0" rtl="0" algn="l">
              <a:spcBef>
                <a:spcPts val="0"/>
              </a:spcBef>
              <a:spcAft>
                <a:spcPts val="0"/>
              </a:spcAft>
              <a:buNone/>
            </a:pPr>
            <a:r>
              <a:t/>
            </a:r>
            <a:endParaRPr/>
          </a:p>
        </p:txBody>
      </p:sp>
      <p:sp>
        <p:nvSpPr>
          <p:cNvPr id="1066" name="Google Shape;1066;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6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6" name="Google Shape;1076;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marR="0" rtl="0" algn="l">
              <a:lnSpc>
                <a:spcPct val="100000"/>
              </a:lnSpc>
              <a:spcBef>
                <a:spcPts val="0"/>
              </a:spcBef>
              <a:spcAft>
                <a:spcPts val="0"/>
              </a:spcAft>
              <a:buClr>
                <a:schemeClr val="dk1"/>
              </a:buClr>
              <a:buSzPts val="1200"/>
              <a:buFont typeface="Malgun Gothic"/>
              <a:buNone/>
            </a:pPr>
            <a:r>
              <a:rPr lang="en-US"/>
              <a:t>You are now ready to be a SmartThings developer.</a:t>
            </a:r>
            <a:endParaRPr/>
          </a:p>
          <a:p>
            <a:pPr indent="0" lvl="0" marL="0" rtl="0" algn="l">
              <a:spcBef>
                <a:spcPts val="0"/>
              </a:spcBef>
              <a:spcAft>
                <a:spcPts val="0"/>
              </a:spcAft>
              <a:buNone/>
            </a:pPr>
            <a:r>
              <a:t/>
            </a:r>
            <a:endParaRPr/>
          </a:p>
        </p:txBody>
      </p:sp>
      <p:sp>
        <p:nvSpPr>
          <p:cNvPr id="1077" name="Google Shape;1077;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6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5" name="Google Shape;1085;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rPr lang="en-US"/>
              <a:t>Now we'll register the device with SmartThings.</a:t>
            </a:r>
            <a:endParaRPr/>
          </a:p>
          <a:p>
            <a:pPr indent="0" lvl="0" marL="0" rtl="0" algn="l">
              <a:spcBef>
                <a:spcPts val="0"/>
              </a:spcBef>
              <a:spcAft>
                <a:spcPts val="0"/>
              </a:spcAft>
              <a:buNone/>
            </a:pPr>
            <a:r>
              <a:t/>
            </a:r>
            <a:endParaRPr/>
          </a:p>
        </p:txBody>
      </p:sp>
      <p:sp>
        <p:nvSpPr>
          <p:cNvPr id="1086" name="Google Shape;1086;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6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rPr lang="en-US"/>
              <a:t>To register a device newly to SmartThings Cloud, the menu is used.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96" name="Google Shape;1096;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6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5" name="Google Shape;1105;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There are three type devices in SmartThings Platform.</a:t>
            </a:r>
            <a:endParaRPr/>
          </a:p>
          <a:p>
            <a:pPr indent="-171450" lvl="0" marL="171450" marR="0" rtl="0" algn="l">
              <a:lnSpc>
                <a:spcPct val="100000"/>
              </a:lnSpc>
              <a:spcBef>
                <a:spcPts val="360"/>
              </a:spcBef>
              <a:spcAft>
                <a:spcPts val="0"/>
              </a:spcAft>
              <a:buClr>
                <a:schemeClr val="dk1"/>
              </a:buClr>
              <a:buSzPts val="1200"/>
              <a:buFont typeface="Malgun Gothic"/>
              <a:buChar char="-"/>
            </a:pPr>
            <a:r>
              <a:rPr b="0" lang="en-US"/>
              <a:t>Direct-connected (Connect to SmartThings Cloud with STDK)</a:t>
            </a:r>
            <a:endParaRPr/>
          </a:p>
          <a:p>
            <a:pPr indent="-171450" lvl="0" marL="171450" marR="0" rtl="0" algn="l">
              <a:lnSpc>
                <a:spcPct val="100000"/>
              </a:lnSpc>
              <a:spcBef>
                <a:spcPts val="360"/>
              </a:spcBef>
              <a:spcAft>
                <a:spcPts val="0"/>
              </a:spcAft>
              <a:buClr>
                <a:schemeClr val="dk1"/>
              </a:buClr>
              <a:buSzPts val="1200"/>
              <a:buFont typeface="Malgun Gothic"/>
              <a:buChar char="-"/>
            </a:pPr>
            <a:r>
              <a:rPr b="0" lang="en-US"/>
              <a:t>Cloud-connected (Connect to SmartThings Cloud with other 3</a:t>
            </a:r>
            <a:r>
              <a:rPr b="0" baseline="30000" lang="en-US"/>
              <a:t>rd</a:t>
            </a:r>
            <a:r>
              <a:rPr b="0" lang="en-US"/>
              <a:t> party Cloud connector like AWS Lambda or Webhook Endpoint)</a:t>
            </a:r>
            <a:endParaRPr/>
          </a:p>
          <a:p>
            <a:pPr indent="-171450" lvl="0" marL="171450" marR="0" rtl="0" algn="l">
              <a:lnSpc>
                <a:spcPct val="100000"/>
              </a:lnSpc>
              <a:spcBef>
                <a:spcPts val="360"/>
              </a:spcBef>
              <a:spcAft>
                <a:spcPts val="0"/>
              </a:spcAft>
              <a:buClr>
                <a:schemeClr val="dk1"/>
              </a:buClr>
              <a:buSzPts val="1200"/>
              <a:buFont typeface="Malgun Gothic"/>
              <a:buChar char="-"/>
            </a:pPr>
            <a:r>
              <a:rPr b="0" lang="en-US"/>
              <a:t>Hub-connected (Connect to SmartThings Cloud with SmartThings Hub)</a:t>
            </a:r>
            <a:endParaRPr b="0"/>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106" name="Google Shape;1106;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6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5" name="Google Shape;1115;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116" name="Google Shape;1116;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p:nvPr>
            <p:ph idx="2" type="sldImg"/>
          </p:nvPr>
        </p:nvSpPr>
        <p:spPr>
          <a:xfrm>
            <a:off x="952500" y="685800"/>
            <a:ext cx="495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a:p>
            <a:pPr indent="0" lvl="0" marL="0" rtl="0" algn="l">
              <a:spcBef>
                <a:spcPts val="0"/>
              </a:spcBef>
              <a:spcAft>
                <a:spcPts val="0"/>
              </a:spcAft>
              <a:buNone/>
            </a:pPr>
            <a:r>
              <a:rPr lang="en-US"/>
              <a:t>For a device to continuously detect sound and light, it needs to be actively operating for long periods of time. For this reason, Samsung equipped the Galaxy Upcycling at Home upgrade with battery optimization solutions to minimize battery usage. Devices will also be able to connect effortlessly to SmartThings, allowing them to interact with countless other IoT devices in the SmartThings ecosystem.</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7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5" name="Google Shape;1125;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126" name="Google Shape;1126;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7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5" name="Google Shape;1135;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136" name="Google Shape;1136;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7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5" name="Google Shape;1145;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146" name="Google Shape;1146;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7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6" name="Google Shape;1156;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157" name="Google Shape;1157;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p7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0" name="Google Shape;1170;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171" name="Google Shape;1171;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7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1" name="Google Shape;1181;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182" name="Google Shape;1182;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7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3" name="Google Shape;1193;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194" name="Google Shape;1194;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7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3" name="Google Shape;1203;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204" name="Google Shape;1204;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7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4" name="Google Shape;1214;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215" name="Google Shape;1215;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7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227" name="Google Shape;1227;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8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241" name="Google Shape;1241;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p8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0" name="Google Shape;1250;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251" name="Google Shape;1251;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8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9" name="Google Shape;1259;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260" name="Google Shape;1260;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8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7" name="Google Shape;1277;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278" name="Google Shape;1278;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8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287" name="Google Shape;1287;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8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8" name="Google Shape;1298;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299" name="Google Shape;1299;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p8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8" name="Google Shape;1308;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[FAQ]</a:t>
            </a:r>
            <a:endParaRPr b="0" sz="1200"/>
          </a:p>
          <a:p>
            <a:pPr indent="0" lvl="0" marL="0" rtl="0" algn="l">
              <a:spcBef>
                <a:spcPts val="0"/>
              </a:spcBef>
              <a:spcAft>
                <a:spcPts val="0"/>
              </a:spcAft>
              <a:buNone/>
            </a:pPr>
            <a:r>
              <a:rPr lang="en-US"/>
              <a:t>If students want to modify it after 'Deployed to Test', you must proceed in the following order to prevent errors.</a:t>
            </a:r>
            <a:br>
              <a:rPr lang="en-US"/>
            </a:br>
            <a:br>
              <a:rPr lang="en-US"/>
            </a:br>
            <a:r>
              <a:rPr lang="en-US"/>
              <a:t>1. Remove the test device from the 'Test Devices' menu</a:t>
            </a:r>
            <a:br>
              <a:rPr lang="en-US"/>
            </a:br>
            <a:r>
              <a:rPr lang="en-US"/>
              <a:t>2. Return to undistributed state (Deploy to test → Unlist from test)</a:t>
            </a:r>
            <a:br>
              <a:rPr lang="en-US"/>
            </a:br>
            <a:r>
              <a:rPr lang="en-US"/>
              <a:t>3. Modification in the project (Device Onboarding, Product Info)</a:t>
            </a:r>
            <a:br>
              <a:rPr lang="en-US"/>
            </a:br>
            <a:r>
              <a:rPr lang="en-US"/>
              <a:t>4. Save and re-distribute after modification is completed (Deploy to Test)</a:t>
            </a:r>
            <a:br>
              <a:rPr lang="en-US"/>
            </a:br>
            <a:r>
              <a:rPr lang="en-US"/>
              <a:t>5. Download the modified ‘onboarding_info.json' file again</a:t>
            </a:r>
            <a:br>
              <a:rPr lang="en-US"/>
            </a:br>
            <a:r>
              <a:rPr lang="en-US"/>
              <a:t>6. Re-register test device in 'Test Devices'</a:t>
            </a:r>
            <a:br>
              <a:rPr lang="en-US"/>
            </a:br>
            <a:r>
              <a:rPr lang="en-US"/>
              <a:t>7. Retest after firmware flash the test device </a:t>
            </a:r>
            <a:endParaRPr/>
          </a:p>
          <a:p>
            <a:pPr indent="0" lvl="0" marL="0" rtl="0" algn="l">
              <a:spcBef>
                <a:spcPts val="0"/>
              </a:spcBef>
              <a:spcAft>
                <a:spcPts val="0"/>
              </a:spcAft>
              <a:buNone/>
            </a:pPr>
            <a:r>
              <a:rPr lang="en-US"/>
              <a:t>   7-1 . </a:t>
            </a:r>
            <a:r>
              <a:rPr b="0" i="0" lang="en-US" sz="1200">
                <a:solidFill>
                  <a:schemeClr val="dk1"/>
                </a:solidFill>
                <a:latin typeface="Malgun Gothic"/>
                <a:ea typeface="Malgun Gothic"/>
                <a:cs typeface="Malgun Gothic"/>
                <a:sym typeface="Malgun Gothic"/>
              </a:rPr>
              <a:t>The following two files must be synchronized with the contents in parentheses.</a:t>
            </a:r>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   - device_info.json file (device classification) </a:t>
            </a:r>
            <a:endParaRPr/>
          </a:p>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   - onboarding_info.json (Definition of onboarding method)</a:t>
            </a:r>
            <a:endParaRPr/>
          </a:p>
        </p:txBody>
      </p:sp>
      <p:sp>
        <p:nvSpPr>
          <p:cNvPr id="1309" name="Google Shape;1309;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p8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319" name="Google Shape;1319;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8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2" name="Google Shape;1332;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333" name="Google Shape;1333;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8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1" name="Google Shape;1341;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Overwrite device_info.json with proper configuration</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342" name="Google Shape;1342;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90: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0" name="Google Shape;1350;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Overwrite onboarding_config.json with proper configuration</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351" name="Google Shape;1351;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91: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Overwrite onboarding_config.json with proper configuration</a:t>
            </a:r>
            <a:endParaRPr/>
          </a:p>
          <a:p>
            <a:pPr indent="0" lvl="0" marL="0" marR="0" rtl="0" algn="l">
              <a:lnSpc>
                <a:spcPct val="100000"/>
              </a:lnSpc>
              <a:spcBef>
                <a:spcPts val="360"/>
              </a:spcBef>
              <a:spcAft>
                <a:spcPts val="0"/>
              </a:spcAft>
              <a:buClr>
                <a:schemeClr val="dk1"/>
              </a:buClr>
              <a:buSzPts val="1200"/>
              <a:buFont typeface="Malgun Gothic"/>
              <a:buNone/>
            </a:pPr>
            <a:r>
              <a:rPr b="0" lang="en-US"/>
              <a:t>Found esp32 booting error by wrong permission of onboarding_config.json file.</a:t>
            </a:r>
            <a:endParaRPr/>
          </a:p>
          <a:p>
            <a:pPr indent="0" lvl="0" marL="0" marR="0" rtl="0" algn="l">
              <a:lnSpc>
                <a:spcPct val="100000"/>
              </a:lnSpc>
              <a:spcBef>
                <a:spcPts val="360"/>
              </a:spcBef>
              <a:spcAft>
                <a:spcPts val="0"/>
              </a:spcAft>
              <a:buClr>
                <a:schemeClr val="dk1"/>
              </a:buClr>
              <a:buSzPts val="1200"/>
              <a:buFont typeface="Malgun Gothic"/>
              <a:buNone/>
            </a:pPr>
            <a:r>
              <a:rPr b="0" lang="en-US"/>
              <a:t>So it’s required to update file permission with chown command.</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360" name="Google Shape;1360;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p92: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8" name="Google Shape;1368;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369" name="Google Shape;1369;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93: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7" name="Google Shape;1377;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Step by step guide</a:t>
            </a:r>
            <a:endParaRPr/>
          </a:p>
          <a:p>
            <a:pPr indent="0" lvl="0" marL="0" marR="0" rtl="0" algn="l">
              <a:lnSpc>
                <a:spcPct val="100000"/>
              </a:lnSpc>
              <a:spcBef>
                <a:spcPts val="360"/>
              </a:spcBef>
              <a:spcAft>
                <a:spcPts val="0"/>
              </a:spcAft>
              <a:buClr>
                <a:schemeClr val="dk1"/>
              </a:buClr>
              <a:buSzPts val="1200"/>
              <a:buFont typeface="Malgun Gothic"/>
              <a:buNone/>
            </a:pPr>
            <a:r>
              <a:rPr b="0" lang="en-US"/>
              <a:t>The container id is changed whenever created.</a:t>
            </a:r>
            <a:endParaRPr/>
          </a:p>
          <a:p>
            <a:pPr indent="0" lvl="0" marL="0" marR="0" rtl="0" algn="l">
              <a:lnSpc>
                <a:spcPct val="100000"/>
              </a:lnSpc>
              <a:spcBef>
                <a:spcPts val="360"/>
              </a:spcBef>
              <a:spcAft>
                <a:spcPts val="0"/>
              </a:spcAft>
              <a:buClr>
                <a:schemeClr val="dk1"/>
              </a:buClr>
              <a:buSzPts val="1200"/>
              <a:buFont typeface="Malgun Gothic"/>
              <a:buNone/>
            </a:pPr>
            <a:r>
              <a:rPr b="0" lang="en-US"/>
              <a:t>So students should check their own contailer id.</a:t>
            </a:r>
            <a:endParaRPr/>
          </a:p>
          <a:p>
            <a:pPr indent="0" lvl="0" marL="0" marR="0" rtl="0" algn="l">
              <a:lnSpc>
                <a:spcPct val="100000"/>
              </a:lnSpc>
              <a:spcBef>
                <a:spcPts val="360"/>
              </a:spcBef>
              <a:spcAft>
                <a:spcPts val="0"/>
              </a:spcAft>
              <a:buClr>
                <a:schemeClr val="dk1"/>
              </a:buClr>
              <a:buSzPts val="1200"/>
              <a:buFont typeface="Malgun Gothic"/>
              <a:buNone/>
            </a:pPr>
            <a:r>
              <a:rPr b="0" lang="en-US"/>
              <a:t>docker ps -a</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378" name="Google Shape;1378;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p94: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6" name="Google Shape;1386;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Students can install USB serial driver to communicate with esp32.</a:t>
            </a:r>
            <a:endParaRPr/>
          </a:p>
          <a:p>
            <a:pPr indent="0" lvl="0" marL="0" marR="0" rtl="0" algn="l">
              <a:lnSpc>
                <a:spcPct val="100000"/>
              </a:lnSpc>
              <a:spcBef>
                <a:spcPts val="360"/>
              </a:spcBef>
              <a:spcAft>
                <a:spcPts val="0"/>
              </a:spcAft>
              <a:buClr>
                <a:schemeClr val="dk1"/>
              </a:buClr>
              <a:buSzPts val="1200"/>
              <a:buFont typeface="Malgun Gothic"/>
              <a:buNone/>
            </a:pPr>
            <a:r>
              <a:rPr b="0" lang="en-US"/>
              <a:t>cp210x chip is commonly used to support USB communication in this kind of devkit board.</a:t>
            </a:r>
            <a:endParaRPr/>
          </a:p>
          <a:p>
            <a:pPr indent="0" lvl="0" marL="0" marR="0" rtl="0" algn="l">
              <a:lnSpc>
                <a:spcPct val="100000"/>
              </a:lnSpc>
              <a:spcBef>
                <a:spcPts val="360"/>
              </a:spcBef>
              <a:spcAft>
                <a:spcPts val="0"/>
              </a:spcAft>
              <a:buClr>
                <a:schemeClr val="dk1"/>
              </a:buClr>
              <a:buSzPts val="1200"/>
              <a:buFont typeface="Malgun Gothic"/>
              <a:buNone/>
            </a:pPr>
            <a:r>
              <a:rPr b="0" lang="en-US"/>
              <a:t>FYI, sometimes cheap devkit board use ch340 chip instead of cp210x. Then ch340 USB serial drvier is required to install.</a:t>
            </a:r>
            <a:endParaRPr b="0"/>
          </a:p>
          <a:p>
            <a:pPr indent="0" lvl="0" marL="0" marR="0" rtl="0" algn="l">
              <a:lnSpc>
                <a:spcPct val="100000"/>
              </a:lnSpc>
              <a:spcBef>
                <a:spcPts val="360"/>
              </a:spcBef>
              <a:spcAft>
                <a:spcPts val="0"/>
              </a:spcAft>
              <a:buClr>
                <a:schemeClr val="dk1"/>
              </a:buClr>
              <a:buSzPts val="1200"/>
              <a:buFont typeface="Malgun Gothic"/>
              <a:buNone/>
            </a:pPr>
            <a:r>
              <a:rPr b="0" lang="en-US"/>
              <a:t>After esp32 devkit board is connected with PC, USB serial device will be shown like below.</a:t>
            </a:r>
            <a:endParaRPr/>
          </a:p>
          <a:p>
            <a:pPr indent="0" lvl="0" marL="0" marR="0" rtl="0" algn="l">
              <a:lnSpc>
                <a:spcPct val="100000"/>
              </a:lnSpc>
              <a:spcBef>
                <a:spcPts val="360"/>
              </a:spcBef>
              <a:spcAft>
                <a:spcPts val="0"/>
              </a:spcAft>
              <a:buClr>
                <a:schemeClr val="dk1"/>
              </a:buClr>
              <a:buSzPts val="1200"/>
              <a:buFont typeface="Malgun Gothic"/>
              <a:buNone/>
            </a:pPr>
            <a:r>
              <a:rPr b="0" lang="en-US"/>
              <a:t>Windows : COMX</a:t>
            </a:r>
            <a:endParaRPr/>
          </a:p>
          <a:p>
            <a:pPr indent="0" lvl="0" marL="0" marR="0" rtl="0" algn="l">
              <a:lnSpc>
                <a:spcPct val="100000"/>
              </a:lnSpc>
              <a:spcBef>
                <a:spcPts val="360"/>
              </a:spcBef>
              <a:spcAft>
                <a:spcPts val="0"/>
              </a:spcAft>
              <a:buClr>
                <a:schemeClr val="dk1"/>
              </a:buClr>
              <a:buSzPts val="1200"/>
              <a:buFont typeface="Malgun Gothic"/>
              <a:buNone/>
            </a:pPr>
            <a:r>
              <a:rPr b="0" lang="en-US"/>
              <a:t>Mac : /dev/tty.usbserial-XXXX or /dev/tty.SLAB_USBtoUART</a:t>
            </a:r>
            <a:endParaRPr/>
          </a:p>
          <a:p>
            <a:pPr indent="0" lvl="0" marL="0" marR="0" rtl="0" algn="l">
              <a:lnSpc>
                <a:spcPct val="100000"/>
              </a:lnSpc>
              <a:spcBef>
                <a:spcPts val="360"/>
              </a:spcBef>
              <a:spcAft>
                <a:spcPts val="0"/>
              </a:spcAft>
              <a:buClr>
                <a:schemeClr val="dk1"/>
              </a:buClr>
              <a:buSzPts val="1200"/>
              <a:buFont typeface="Malgun Gothic"/>
              <a:buNone/>
            </a:pPr>
            <a:r>
              <a:rPr b="0" lang="en-US"/>
              <a:t>Linux : /dev/ttyACMX or /dev/ttyUSBX</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387" name="Google Shape;1387;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95: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6" name="Google Shape;1396;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Students can select esp flash tool based on OS Platform.</a:t>
            </a:r>
            <a:endParaRPr/>
          </a:p>
          <a:p>
            <a:pPr indent="0" lvl="0" marL="0" marR="0" rtl="0" algn="l">
              <a:lnSpc>
                <a:spcPct val="100000"/>
              </a:lnSpc>
              <a:spcBef>
                <a:spcPts val="360"/>
              </a:spcBef>
              <a:spcAft>
                <a:spcPts val="0"/>
              </a:spcAft>
              <a:buClr>
                <a:schemeClr val="dk1"/>
              </a:buClr>
              <a:buSzPts val="1200"/>
              <a:buFont typeface="Malgun Gothic"/>
              <a:buNone/>
            </a:pPr>
            <a:r>
              <a:rPr b="0" lang="en-US"/>
              <a:t>To flash ESP32 firmware properly, refer each binary address</a:t>
            </a:r>
            <a:endParaRPr/>
          </a:p>
          <a:p>
            <a:pPr indent="0" lvl="0" marL="0" marR="0" rtl="0" algn="l">
              <a:lnSpc>
                <a:spcPct val="100000"/>
              </a:lnSpc>
              <a:spcBef>
                <a:spcPts val="360"/>
              </a:spcBef>
              <a:spcAft>
                <a:spcPts val="0"/>
              </a:spcAft>
              <a:buClr>
                <a:schemeClr val="dk1"/>
              </a:buClr>
              <a:buSzPts val="1200"/>
              <a:buFont typeface="Malgun Gothic"/>
              <a:buNone/>
            </a:pPr>
            <a:r>
              <a:rPr b="0" lang="en-US"/>
              <a:t>0x1000   bootloader.bin</a:t>
            </a:r>
            <a:endParaRPr/>
          </a:p>
          <a:p>
            <a:pPr indent="0" lvl="0" marL="0" marR="0" rtl="0" algn="l">
              <a:lnSpc>
                <a:spcPct val="100000"/>
              </a:lnSpc>
              <a:spcBef>
                <a:spcPts val="360"/>
              </a:spcBef>
              <a:spcAft>
                <a:spcPts val="0"/>
              </a:spcAft>
              <a:buClr>
                <a:schemeClr val="dk1"/>
              </a:buClr>
              <a:buSzPts val="1200"/>
              <a:buFont typeface="Malgun Gothic"/>
              <a:buNone/>
            </a:pPr>
            <a:r>
              <a:rPr b="0" lang="en-US"/>
              <a:t>0x8000   partition-table.bin</a:t>
            </a:r>
            <a:endParaRPr/>
          </a:p>
          <a:p>
            <a:pPr indent="0" lvl="0" marL="0" marR="0" rtl="0" algn="l">
              <a:lnSpc>
                <a:spcPct val="100000"/>
              </a:lnSpc>
              <a:spcBef>
                <a:spcPts val="360"/>
              </a:spcBef>
              <a:spcAft>
                <a:spcPts val="0"/>
              </a:spcAft>
              <a:buClr>
                <a:schemeClr val="dk1"/>
              </a:buClr>
              <a:buSzPts val="1200"/>
              <a:buFont typeface="Malgun Gothic"/>
              <a:buNone/>
            </a:pPr>
            <a:r>
              <a:rPr b="0" lang="en-US"/>
              <a:t>0x11000 ota_data_initial.bin</a:t>
            </a:r>
            <a:endParaRPr/>
          </a:p>
          <a:p>
            <a:pPr indent="0" lvl="0" marL="0" marR="0" rtl="0" algn="l">
              <a:lnSpc>
                <a:spcPct val="100000"/>
              </a:lnSpc>
              <a:spcBef>
                <a:spcPts val="360"/>
              </a:spcBef>
              <a:spcAft>
                <a:spcPts val="0"/>
              </a:spcAft>
              <a:buClr>
                <a:schemeClr val="dk1"/>
              </a:buClr>
              <a:buSzPts val="1200"/>
              <a:buFont typeface="Malgun Gothic"/>
              <a:buNone/>
            </a:pPr>
            <a:r>
              <a:rPr b="0" lang="en-US"/>
              <a:t>0x20000 switch_example.bin</a:t>
            </a:r>
            <a:endParaRPr/>
          </a:p>
          <a:p>
            <a:pPr indent="0" lvl="0" marL="0" marR="0" rtl="0" algn="l">
              <a:lnSpc>
                <a:spcPct val="100000"/>
              </a:lnSpc>
              <a:spcBef>
                <a:spcPts val="360"/>
              </a:spcBef>
              <a:spcAft>
                <a:spcPts val="0"/>
              </a:spcAft>
              <a:buClr>
                <a:schemeClr val="dk1"/>
              </a:buClr>
              <a:buSzPts val="1200"/>
              <a:buFont typeface="Malgun Gothic"/>
              <a:buNone/>
            </a:pPr>
            <a:r>
              <a:rPr b="0" lang="en-US"/>
              <a:t>To enter esp32 download mode, students can click boot button on the board.</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397" name="Google Shape;1397;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9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8" name="Google Shape;1408;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Students can select esp flash tool based on OS Platform.</a:t>
            </a:r>
            <a:endParaRPr/>
          </a:p>
          <a:p>
            <a:pPr indent="0" lvl="0" marL="0" marR="0" rtl="0" algn="l">
              <a:lnSpc>
                <a:spcPct val="100000"/>
              </a:lnSpc>
              <a:spcBef>
                <a:spcPts val="360"/>
              </a:spcBef>
              <a:spcAft>
                <a:spcPts val="0"/>
              </a:spcAft>
              <a:buClr>
                <a:schemeClr val="dk1"/>
              </a:buClr>
              <a:buSzPts val="1200"/>
              <a:buFont typeface="Malgun Gothic"/>
              <a:buNone/>
            </a:pPr>
            <a:r>
              <a:rPr b="0" lang="en-US"/>
              <a:t>If some python package (i.e ImportError: No module named serial) error is occured, then students can install dependency package.</a:t>
            </a:r>
            <a:endParaRPr/>
          </a:p>
          <a:p>
            <a:pPr indent="0" lvl="0" marL="0" marR="0" rtl="0" algn="l">
              <a:lnSpc>
                <a:spcPct val="100000"/>
              </a:lnSpc>
              <a:spcBef>
                <a:spcPts val="360"/>
              </a:spcBef>
              <a:spcAft>
                <a:spcPts val="0"/>
              </a:spcAft>
              <a:buClr>
                <a:schemeClr val="dk1"/>
              </a:buClr>
              <a:buSzPts val="1200"/>
              <a:buFont typeface="Malgun Gothic"/>
              <a:buNone/>
            </a:pPr>
            <a:r>
              <a:rPr b="0" lang="en-US"/>
              <a:t>pip3 install pyserial</a:t>
            </a:r>
            <a:endParaRPr/>
          </a:p>
          <a:p>
            <a:pPr indent="0" lvl="0" marL="0" marR="0" rtl="0" algn="l">
              <a:lnSpc>
                <a:spcPct val="100000"/>
              </a:lnSpc>
              <a:spcBef>
                <a:spcPts val="360"/>
              </a:spcBef>
              <a:spcAft>
                <a:spcPts val="0"/>
              </a:spcAft>
              <a:buClr>
                <a:schemeClr val="dk1"/>
              </a:buClr>
              <a:buSzPts val="1200"/>
              <a:buFont typeface="Malgun Gothic"/>
              <a:buNone/>
            </a:pPr>
            <a:r>
              <a:rPr b="0" lang="en-US"/>
              <a:t>To flash ESP32 firmware properly, refer each binary address</a:t>
            </a:r>
            <a:endParaRPr/>
          </a:p>
          <a:p>
            <a:pPr indent="0" lvl="0" marL="0" marR="0" rtl="0" algn="l">
              <a:lnSpc>
                <a:spcPct val="100000"/>
              </a:lnSpc>
              <a:spcBef>
                <a:spcPts val="360"/>
              </a:spcBef>
              <a:spcAft>
                <a:spcPts val="0"/>
              </a:spcAft>
              <a:buClr>
                <a:schemeClr val="dk1"/>
              </a:buClr>
              <a:buSzPts val="1200"/>
              <a:buFont typeface="Malgun Gothic"/>
              <a:buNone/>
            </a:pPr>
            <a:r>
              <a:rPr b="0" lang="en-US"/>
              <a:t>0x1000   bootloader.bin</a:t>
            </a:r>
            <a:endParaRPr/>
          </a:p>
          <a:p>
            <a:pPr indent="0" lvl="0" marL="0" marR="0" rtl="0" algn="l">
              <a:lnSpc>
                <a:spcPct val="100000"/>
              </a:lnSpc>
              <a:spcBef>
                <a:spcPts val="360"/>
              </a:spcBef>
              <a:spcAft>
                <a:spcPts val="0"/>
              </a:spcAft>
              <a:buClr>
                <a:schemeClr val="dk1"/>
              </a:buClr>
              <a:buSzPts val="1200"/>
              <a:buFont typeface="Malgun Gothic"/>
              <a:buNone/>
            </a:pPr>
            <a:r>
              <a:rPr b="0" lang="en-US"/>
              <a:t>0x8000   partition-table.bin</a:t>
            </a:r>
            <a:endParaRPr/>
          </a:p>
          <a:p>
            <a:pPr indent="0" lvl="0" marL="0" marR="0" rtl="0" algn="l">
              <a:lnSpc>
                <a:spcPct val="100000"/>
              </a:lnSpc>
              <a:spcBef>
                <a:spcPts val="360"/>
              </a:spcBef>
              <a:spcAft>
                <a:spcPts val="0"/>
              </a:spcAft>
              <a:buClr>
                <a:schemeClr val="dk1"/>
              </a:buClr>
              <a:buSzPts val="1200"/>
              <a:buFont typeface="Malgun Gothic"/>
              <a:buNone/>
            </a:pPr>
            <a:r>
              <a:rPr b="0" lang="en-US"/>
              <a:t>0x11000 ota_data_initial.bin</a:t>
            </a:r>
            <a:endParaRPr/>
          </a:p>
          <a:p>
            <a:pPr indent="0" lvl="0" marL="0" marR="0" rtl="0" algn="l">
              <a:lnSpc>
                <a:spcPct val="100000"/>
              </a:lnSpc>
              <a:spcBef>
                <a:spcPts val="360"/>
              </a:spcBef>
              <a:spcAft>
                <a:spcPts val="0"/>
              </a:spcAft>
              <a:buClr>
                <a:schemeClr val="dk1"/>
              </a:buClr>
              <a:buSzPts val="1200"/>
              <a:buFont typeface="Malgun Gothic"/>
              <a:buNone/>
            </a:pPr>
            <a:r>
              <a:rPr b="0" lang="en-US"/>
              <a:t>0x20000 switch_example.bin</a:t>
            </a:r>
            <a:endParaRPr/>
          </a:p>
          <a:p>
            <a:pPr indent="0" lvl="0" marL="0" marR="0" rtl="0" algn="l">
              <a:lnSpc>
                <a:spcPct val="100000"/>
              </a:lnSpc>
              <a:spcBef>
                <a:spcPts val="360"/>
              </a:spcBef>
              <a:spcAft>
                <a:spcPts val="0"/>
              </a:spcAft>
              <a:buClr>
                <a:schemeClr val="dk1"/>
              </a:buClr>
              <a:buSzPts val="1200"/>
              <a:buFont typeface="Malgun Gothic"/>
              <a:buNone/>
            </a:pPr>
            <a:r>
              <a:rPr b="0" lang="en-US"/>
              <a:t>To enter esp32 download mode, students can click boot button on the board.</a:t>
            </a:r>
            <a:endParaRPr/>
          </a:p>
          <a:p>
            <a:pPr indent="0" lvl="0" marL="0" marR="0" rtl="0" algn="l">
              <a:lnSpc>
                <a:spcPct val="100000"/>
              </a:lnSpc>
              <a:spcBef>
                <a:spcPts val="360"/>
              </a:spcBef>
              <a:spcAft>
                <a:spcPts val="0"/>
              </a:spcAft>
              <a:buClr>
                <a:schemeClr val="dk1"/>
              </a:buClr>
              <a:buSzPts val="1200"/>
              <a:buFont typeface="Malgun Gothic"/>
              <a:buNone/>
            </a:pPr>
            <a:r>
              <a:rPr b="0" lang="en-US"/>
              <a:t>And students can use erash flash to resolve booting error</a:t>
            </a:r>
            <a:endParaRPr/>
          </a:p>
          <a:p>
            <a:pPr indent="0" lvl="0" marL="0" marR="0" rtl="0" algn="l">
              <a:lnSpc>
                <a:spcPct val="100000"/>
              </a:lnSpc>
              <a:spcBef>
                <a:spcPts val="360"/>
              </a:spcBef>
              <a:spcAft>
                <a:spcPts val="0"/>
              </a:spcAft>
              <a:buClr>
                <a:schemeClr val="dk1"/>
              </a:buClr>
              <a:buSzPts val="1200"/>
              <a:buFont typeface="Malgun Gothic"/>
              <a:buNone/>
            </a:pPr>
            <a:r>
              <a:rPr b="0" lang="en-US"/>
              <a:t>python3 ../esptool/esptool.py –p /dev/tty.usbserial-0001 erase_flash</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409" name="Google Shape;1409;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p97: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7" name="Google Shape;1417;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Students can select esp flash tool based on OS Platform.</a:t>
            </a:r>
            <a:endParaRPr/>
          </a:p>
          <a:p>
            <a:pPr indent="0" lvl="0" marL="0" marR="0" rtl="0" algn="l">
              <a:lnSpc>
                <a:spcPct val="100000"/>
              </a:lnSpc>
              <a:spcBef>
                <a:spcPts val="360"/>
              </a:spcBef>
              <a:spcAft>
                <a:spcPts val="0"/>
              </a:spcAft>
              <a:buClr>
                <a:schemeClr val="dk1"/>
              </a:buClr>
              <a:buSzPts val="1200"/>
              <a:buFont typeface="Malgun Gothic"/>
              <a:buNone/>
            </a:pPr>
            <a:r>
              <a:rPr b="0" lang="en-US"/>
              <a:t>If some python package (i.e ImportError: No module named serial) error is occured, then students can install dependency package.</a:t>
            </a:r>
            <a:endParaRPr/>
          </a:p>
          <a:p>
            <a:pPr indent="0" lvl="0" marL="0" marR="0" rtl="0" algn="l">
              <a:lnSpc>
                <a:spcPct val="100000"/>
              </a:lnSpc>
              <a:spcBef>
                <a:spcPts val="360"/>
              </a:spcBef>
              <a:spcAft>
                <a:spcPts val="0"/>
              </a:spcAft>
              <a:buClr>
                <a:schemeClr val="dk1"/>
              </a:buClr>
              <a:buSzPts val="1200"/>
              <a:buFont typeface="Malgun Gothic"/>
              <a:buNone/>
            </a:pPr>
            <a:r>
              <a:rPr b="0" lang="en-US"/>
              <a:t>pip3 install pyserial</a:t>
            </a:r>
            <a:endParaRPr/>
          </a:p>
          <a:p>
            <a:pPr indent="0" lvl="0" marL="0" marR="0" rtl="0" algn="l">
              <a:lnSpc>
                <a:spcPct val="100000"/>
              </a:lnSpc>
              <a:spcBef>
                <a:spcPts val="360"/>
              </a:spcBef>
              <a:spcAft>
                <a:spcPts val="0"/>
              </a:spcAft>
              <a:buClr>
                <a:schemeClr val="dk1"/>
              </a:buClr>
              <a:buSzPts val="1200"/>
              <a:buFont typeface="Malgun Gothic"/>
              <a:buNone/>
            </a:pPr>
            <a:r>
              <a:rPr b="0" lang="en-US"/>
              <a:t>To flash ESP32 firmware properly, refer each binary address</a:t>
            </a:r>
            <a:endParaRPr/>
          </a:p>
          <a:p>
            <a:pPr indent="0" lvl="0" marL="0" marR="0" rtl="0" algn="l">
              <a:lnSpc>
                <a:spcPct val="100000"/>
              </a:lnSpc>
              <a:spcBef>
                <a:spcPts val="360"/>
              </a:spcBef>
              <a:spcAft>
                <a:spcPts val="0"/>
              </a:spcAft>
              <a:buClr>
                <a:schemeClr val="dk1"/>
              </a:buClr>
              <a:buSzPts val="1200"/>
              <a:buFont typeface="Malgun Gothic"/>
              <a:buNone/>
            </a:pPr>
            <a:r>
              <a:rPr b="0" lang="en-US"/>
              <a:t>0x1000   bootloader.bin</a:t>
            </a:r>
            <a:endParaRPr/>
          </a:p>
          <a:p>
            <a:pPr indent="0" lvl="0" marL="0" marR="0" rtl="0" algn="l">
              <a:lnSpc>
                <a:spcPct val="100000"/>
              </a:lnSpc>
              <a:spcBef>
                <a:spcPts val="360"/>
              </a:spcBef>
              <a:spcAft>
                <a:spcPts val="0"/>
              </a:spcAft>
              <a:buClr>
                <a:schemeClr val="dk1"/>
              </a:buClr>
              <a:buSzPts val="1200"/>
              <a:buFont typeface="Malgun Gothic"/>
              <a:buNone/>
            </a:pPr>
            <a:r>
              <a:rPr b="0" lang="en-US"/>
              <a:t>0x8000   partition-table.bin</a:t>
            </a:r>
            <a:endParaRPr/>
          </a:p>
          <a:p>
            <a:pPr indent="0" lvl="0" marL="0" marR="0" rtl="0" algn="l">
              <a:lnSpc>
                <a:spcPct val="100000"/>
              </a:lnSpc>
              <a:spcBef>
                <a:spcPts val="360"/>
              </a:spcBef>
              <a:spcAft>
                <a:spcPts val="0"/>
              </a:spcAft>
              <a:buClr>
                <a:schemeClr val="dk1"/>
              </a:buClr>
              <a:buSzPts val="1200"/>
              <a:buFont typeface="Malgun Gothic"/>
              <a:buNone/>
            </a:pPr>
            <a:r>
              <a:rPr b="0" lang="en-US"/>
              <a:t>0x11000 ota_data_initial.bin</a:t>
            </a:r>
            <a:endParaRPr/>
          </a:p>
          <a:p>
            <a:pPr indent="0" lvl="0" marL="0" marR="0" rtl="0" algn="l">
              <a:lnSpc>
                <a:spcPct val="100000"/>
              </a:lnSpc>
              <a:spcBef>
                <a:spcPts val="360"/>
              </a:spcBef>
              <a:spcAft>
                <a:spcPts val="0"/>
              </a:spcAft>
              <a:buClr>
                <a:schemeClr val="dk1"/>
              </a:buClr>
              <a:buSzPts val="1200"/>
              <a:buFont typeface="Malgun Gothic"/>
              <a:buNone/>
            </a:pPr>
            <a:r>
              <a:rPr b="0" lang="en-US"/>
              <a:t>0x20000 switch_example.bin</a:t>
            </a:r>
            <a:endParaRPr/>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418" name="Google Shape;1418;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98: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Students can check esp32 booting status with usb serial monitor</a:t>
            </a:r>
            <a:endParaRPr/>
          </a:p>
          <a:p>
            <a:pPr indent="0" lvl="0" marL="0" marR="0" rtl="0" algn="l">
              <a:lnSpc>
                <a:spcPct val="100000"/>
              </a:lnSpc>
              <a:spcBef>
                <a:spcPts val="360"/>
              </a:spcBef>
              <a:spcAft>
                <a:spcPts val="0"/>
              </a:spcAft>
              <a:buClr>
                <a:schemeClr val="dk1"/>
              </a:buClr>
              <a:buSzPts val="1200"/>
              <a:buFont typeface="Malgun Gothic"/>
              <a:buNone/>
            </a:pPr>
            <a:r>
              <a:rPr b="0" lang="en-US"/>
              <a:t>miniterm.py –p /dev/tty.SLAB_USBtoUART 115200</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427" name="Google Shape;1427;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99: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5" name="Google Shape;1435;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1" lang="en-US"/>
              <a:t>[Instructor Guide]</a:t>
            </a:r>
            <a:endParaRPr/>
          </a:p>
          <a:p>
            <a:pPr indent="0" lvl="0" marL="0" marR="0" rtl="0" algn="l">
              <a:lnSpc>
                <a:spcPct val="100000"/>
              </a:lnSpc>
              <a:spcBef>
                <a:spcPts val="360"/>
              </a:spcBef>
              <a:spcAft>
                <a:spcPts val="0"/>
              </a:spcAft>
              <a:buClr>
                <a:schemeClr val="dk1"/>
              </a:buClr>
              <a:buSzPts val="1200"/>
              <a:buFont typeface="Malgun Gothic"/>
              <a:buNone/>
            </a:pPr>
            <a:r>
              <a:rPr b="0" lang="en-US"/>
              <a:t>Students can check firmware status with usb serial monitor</a:t>
            </a:r>
            <a:endParaRPr/>
          </a:p>
          <a:p>
            <a:pPr indent="0" lvl="0" marL="0" marR="0" rtl="0" algn="l">
              <a:lnSpc>
                <a:spcPct val="100000"/>
              </a:lnSpc>
              <a:spcBef>
                <a:spcPts val="360"/>
              </a:spcBef>
              <a:spcAft>
                <a:spcPts val="0"/>
              </a:spcAft>
              <a:buClr>
                <a:schemeClr val="dk1"/>
              </a:buClr>
              <a:buSzPts val="1200"/>
              <a:buFont typeface="Malgun Gothic"/>
              <a:buNone/>
            </a:pPr>
            <a:r>
              <a:rPr b="0" lang="en-US"/>
              <a:t>miniterm.py –p /dev/tty.SLAB_USBtoUART 115200</a:t>
            </a:r>
            <a:endParaRPr b="1"/>
          </a:p>
          <a:p>
            <a:pPr indent="0" lvl="0" marL="0" marR="0" rtl="0" algn="l">
              <a:lnSpc>
                <a:spcPct val="100000"/>
              </a:lnSpc>
              <a:spcBef>
                <a:spcPts val="360"/>
              </a:spcBef>
              <a:spcAft>
                <a:spcPts val="0"/>
              </a:spcAft>
              <a:buClr>
                <a:schemeClr val="dk1"/>
              </a:buClr>
              <a:buSzPts val="1200"/>
              <a:buFont typeface="Malgun Gothic"/>
              <a:buNone/>
            </a:pPr>
            <a:r>
              <a:t/>
            </a:r>
            <a:endParaRPr b="1"/>
          </a:p>
          <a:p>
            <a:pPr indent="0" lvl="0" marL="0" marR="0" rtl="0" algn="l">
              <a:lnSpc>
                <a:spcPct val="100000"/>
              </a:lnSpc>
              <a:spcBef>
                <a:spcPts val="360"/>
              </a:spcBef>
              <a:spcAft>
                <a:spcPts val="0"/>
              </a:spcAft>
              <a:buClr>
                <a:schemeClr val="dk1"/>
              </a:buClr>
              <a:buSzPts val="1200"/>
              <a:buFont typeface="Malgun Gothic"/>
              <a:buNone/>
            </a:pPr>
            <a:r>
              <a:rPr b="1" lang="en-US" sz="1200"/>
              <a:t>[Key Message]</a:t>
            </a:r>
            <a:endParaRPr b="0" sz="1200"/>
          </a:p>
          <a:p>
            <a:pPr indent="0" lvl="0" marL="0" rtl="0" algn="l">
              <a:spcBef>
                <a:spcPts val="0"/>
              </a:spcBef>
              <a:spcAft>
                <a:spcPts val="0"/>
              </a:spcAft>
              <a:buNone/>
            </a:pPr>
            <a:r>
              <a:t/>
            </a:r>
            <a:endParaRPr/>
          </a:p>
        </p:txBody>
      </p:sp>
      <p:sp>
        <p:nvSpPr>
          <p:cNvPr id="1436" name="Google Shape;1436;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3" name="Shape 13"/>
        <p:cNvGrpSpPr/>
        <p:nvPr/>
      </p:nvGrpSpPr>
      <p:grpSpPr>
        <a:xfrm>
          <a:off x="0" y="0"/>
          <a:ext cx="0" cy="0"/>
          <a:chOff x="0" y="0"/>
          <a:chExt cx="0" cy="0"/>
        </a:xfrm>
      </p:grpSpPr>
      <p:pic>
        <p:nvPicPr>
          <p:cNvPr id="14" name="Google Shape;14;p113"/>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15" name="Google Shape;15;p113"/>
          <p:cNvSpPr/>
          <p:nvPr/>
        </p:nvSpPr>
        <p:spPr>
          <a:xfrm>
            <a:off x="449613" y="450000"/>
            <a:ext cx="1282433"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2125" lIns="84275" spcFirstLastPara="1" rIns="84275" wrap="square" tIns="42125">
            <a:noAutofit/>
          </a:bodyPr>
          <a:lstStyle/>
          <a:p>
            <a:pPr indent="0" lvl="0" marL="0" marR="0" rtl="0" algn="l">
              <a:lnSpc>
                <a:spcPct val="100000"/>
              </a:lnSpc>
              <a:spcBef>
                <a:spcPts val="0"/>
              </a:spcBef>
              <a:spcAft>
                <a:spcPts val="0"/>
              </a:spcAft>
              <a:buClr>
                <a:schemeClr val="dk1"/>
              </a:buClr>
              <a:buSzPts val="1807"/>
              <a:buFont typeface="Helvetica Neue"/>
              <a:buNone/>
            </a:pPr>
            <a:r>
              <a:t/>
            </a:r>
            <a:endParaRPr b="0" i="0" sz="1807" u="none" cap="none" strike="noStrike">
              <a:solidFill>
                <a:schemeClr val="dk1"/>
              </a:solidFill>
              <a:latin typeface="Helvetica Neue"/>
              <a:ea typeface="Helvetica Neue"/>
              <a:cs typeface="Helvetica Neue"/>
              <a:sym typeface="Helvetica Neue"/>
            </a:endParaRPr>
          </a:p>
        </p:txBody>
      </p:sp>
      <p:pic>
        <p:nvPicPr>
          <p:cNvPr id="16" name="Google Shape;16;p113"/>
          <p:cNvPicPr preferRelativeResize="0"/>
          <p:nvPr/>
        </p:nvPicPr>
        <p:blipFill rotWithShape="1">
          <a:blip r:embed="rId3">
            <a:alphaModFix/>
          </a:blip>
          <a:srcRect b="0" l="0" r="0" t="0"/>
          <a:stretch/>
        </p:blipFill>
        <p:spPr>
          <a:xfrm>
            <a:off x="4266999" y="6141164"/>
            <a:ext cx="1372004" cy="450000"/>
          </a:xfrm>
          <a:prstGeom prst="rect">
            <a:avLst/>
          </a:prstGeom>
          <a:noFill/>
          <a:ln>
            <a:noFill/>
          </a:ln>
        </p:spPr>
      </p:pic>
      <p:sp>
        <p:nvSpPr>
          <p:cNvPr id="17" name="Google Shape;17;p113"/>
          <p:cNvSpPr/>
          <p:nvPr/>
        </p:nvSpPr>
        <p:spPr>
          <a:xfrm>
            <a:off x="720001" y="1710002"/>
            <a:ext cx="8366984"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794" u="none" cap="none" strike="noStrike">
                <a:solidFill>
                  <a:schemeClr val="dk1"/>
                </a:solidFill>
                <a:latin typeface="Arial"/>
                <a:ea typeface="Arial"/>
                <a:cs typeface="Arial"/>
                <a:sym typeface="Arial"/>
              </a:rPr>
              <a:t>Samsung </a:t>
            </a:r>
            <a:endParaRPr/>
          </a:p>
          <a:p>
            <a:pPr indent="0" lvl="0" marL="0" marR="0" rtl="0" algn="l">
              <a:spcBef>
                <a:spcPts val="0"/>
              </a:spcBef>
              <a:spcAft>
                <a:spcPts val="0"/>
              </a:spcAft>
              <a:buNone/>
            </a:pPr>
            <a:r>
              <a:rPr b="0" i="0" lang="en-US" sz="4794" u="none" cap="none" strike="noStrike">
                <a:solidFill>
                  <a:schemeClr val="dk1"/>
                </a:solidFill>
                <a:latin typeface="Arial"/>
                <a:ea typeface="Arial"/>
                <a:cs typeface="Arial"/>
                <a:sym typeface="Arial"/>
              </a:rPr>
              <a:t>Innovation </a:t>
            </a:r>
            <a:endParaRPr/>
          </a:p>
          <a:p>
            <a:pPr indent="0" lvl="0" marL="0" marR="0" rtl="0" algn="l">
              <a:spcBef>
                <a:spcPts val="0"/>
              </a:spcBef>
              <a:spcAft>
                <a:spcPts val="0"/>
              </a:spcAft>
              <a:buNone/>
            </a:pPr>
            <a:r>
              <a:rPr b="0" i="0" lang="en-US" sz="4794" u="none" cap="none" strike="noStrike">
                <a:solidFill>
                  <a:schemeClr val="dk1"/>
                </a:solidFill>
                <a:latin typeface="Arial"/>
                <a:ea typeface="Arial"/>
                <a:cs typeface="Arial"/>
                <a:sym typeface="Arial"/>
              </a:rPr>
              <a:t>Campus</a:t>
            </a:r>
            <a:endParaRPr/>
          </a:p>
        </p:txBody>
      </p:sp>
      <p:sp>
        <p:nvSpPr>
          <p:cNvPr id="18" name="Google Shape;18;p113"/>
          <p:cNvSpPr/>
          <p:nvPr/>
        </p:nvSpPr>
        <p:spPr>
          <a:xfrm>
            <a:off x="990000" y="4320002"/>
            <a:ext cx="5832526" cy="3693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2397" u="none" cap="none" strike="noStrike">
                <a:solidFill>
                  <a:srgbClr val="1428A0"/>
                </a:solidFill>
                <a:latin typeface="Arial"/>
                <a:ea typeface="Arial"/>
                <a:cs typeface="Arial"/>
                <a:sym typeface="Arial"/>
              </a:rPr>
              <a:t>Internet of Things Course</a:t>
            </a:r>
            <a:endParaRPr b="0" i="0" sz="2397" u="none" cap="none" strike="noStrike">
              <a:solidFill>
                <a:srgbClr val="1428A0"/>
              </a:solidFill>
              <a:latin typeface="Arial"/>
              <a:ea typeface="Arial"/>
              <a:cs typeface="Arial"/>
              <a:sym typeface="Arial"/>
            </a:endParaRPr>
          </a:p>
        </p:txBody>
      </p:sp>
      <p:sp>
        <p:nvSpPr>
          <p:cNvPr id="19" name="Google Shape;19;p113"/>
          <p:cNvSpPr/>
          <p:nvPr/>
        </p:nvSpPr>
        <p:spPr>
          <a:xfrm>
            <a:off x="724690"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8"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사용자 지정 레이아웃">
  <p:cSld name="3_사용자 지정 레이아웃">
    <p:spTree>
      <p:nvGrpSpPr>
        <p:cNvPr id="68" name="Shape 68"/>
        <p:cNvGrpSpPr/>
        <p:nvPr/>
      </p:nvGrpSpPr>
      <p:grpSpPr>
        <a:xfrm>
          <a:off x="0" y="0"/>
          <a:ext cx="0" cy="0"/>
          <a:chOff x="0" y="0"/>
          <a:chExt cx="0" cy="0"/>
        </a:xfrm>
      </p:grpSpPr>
      <p:cxnSp>
        <p:nvCxnSpPr>
          <p:cNvPr id="69" name="Google Shape;69;p122"/>
          <p:cNvCxnSpPr/>
          <p:nvPr/>
        </p:nvCxnSpPr>
        <p:spPr>
          <a:xfrm>
            <a:off x="566454" y="1773079"/>
            <a:ext cx="8908193" cy="1"/>
          </a:xfrm>
          <a:prstGeom prst="straightConnector1">
            <a:avLst/>
          </a:prstGeom>
          <a:noFill/>
          <a:ln cap="flat" cmpd="sng" w="9525">
            <a:solidFill>
              <a:schemeClr val="accent1"/>
            </a:solidFill>
            <a:prstDash val="solid"/>
            <a:miter lim="8000"/>
            <a:headEnd len="sm" w="sm" type="none"/>
            <a:tailEnd len="sm" w="sm" type="none"/>
          </a:ln>
        </p:spPr>
      </p:cxnSp>
      <p:cxnSp>
        <p:nvCxnSpPr>
          <p:cNvPr id="70" name="Google Shape;70;p122"/>
          <p:cNvCxnSpPr/>
          <p:nvPr/>
        </p:nvCxnSpPr>
        <p:spPr>
          <a:xfrm>
            <a:off x="548441" y="1593179"/>
            <a:ext cx="8908193" cy="1"/>
          </a:xfrm>
          <a:prstGeom prst="straightConnector1">
            <a:avLst/>
          </a:prstGeom>
          <a:noFill/>
          <a:ln cap="flat" cmpd="sng" w="9525">
            <a:solidFill>
              <a:schemeClr val="accent1"/>
            </a:solidFill>
            <a:prstDash val="solid"/>
            <a:miter lim="8000"/>
            <a:headEnd len="sm" w="sm" type="none"/>
            <a:tailEnd len="sm" w="sm" type="none"/>
          </a:ln>
        </p:spPr>
      </p:cxnSp>
      <p:cxnSp>
        <p:nvCxnSpPr>
          <p:cNvPr id="71" name="Google Shape;71;p122"/>
          <p:cNvCxnSpPr/>
          <p:nvPr/>
        </p:nvCxnSpPr>
        <p:spPr>
          <a:xfrm>
            <a:off x="548439" y="2248790"/>
            <a:ext cx="8908193" cy="1"/>
          </a:xfrm>
          <a:prstGeom prst="straightConnector1">
            <a:avLst/>
          </a:prstGeom>
          <a:noFill/>
          <a:ln cap="flat" cmpd="sng" w="9525">
            <a:solidFill>
              <a:schemeClr val="accent1"/>
            </a:solidFill>
            <a:prstDash val="solid"/>
            <a:miter lim="8000"/>
            <a:headEnd len="sm" w="sm" type="none"/>
            <a:tailEnd len="sm" w="sm" type="none"/>
          </a:ln>
        </p:spPr>
      </p:cxnSp>
      <p:sp>
        <p:nvSpPr>
          <p:cNvPr id="72" name="Google Shape;72;p122"/>
          <p:cNvSpPr/>
          <p:nvPr/>
        </p:nvSpPr>
        <p:spPr>
          <a:xfrm>
            <a:off x="2" y="0"/>
            <a:ext cx="9915538" cy="1197332"/>
          </a:xfrm>
          <a:prstGeom prst="rect">
            <a:avLst/>
          </a:prstGeom>
          <a:solidFill>
            <a:srgbClr val="193EB0"/>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cxnSp>
        <p:nvCxnSpPr>
          <p:cNvPr id="73" name="Google Shape;73;p122"/>
          <p:cNvCxnSpPr/>
          <p:nvPr/>
        </p:nvCxnSpPr>
        <p:spPr>
          <a:xfrm>
            <a:off x="570411" y="6209430"/>
            <a:ext cx="8785610" cy="1"/>
          </a:xfrm>
          <a:prstGeom prst="straightConnector1">
            <a:avLst/>
          </a:prstGeom>
          <a:noFill/>
          <a:ln cap="flat" cmpd="sng" w="9525">
            <a:solidFill>
              <a:srgbClr val="BFBFBF"/>
            </a:solidFill>
            <a:prstDash val="solid"/>
            <a:miter lim="8000"/>
            <a:headEnd len="sm" w="sm" type="none"/>
            <a:tailEnd len="sm" w="sm" type="none"/>
          </a:ln>
        </p:spPr>
      </p:cxnSp>
      <p:sp>
        <p:nvSpPr>
          <p:cNvPr id="74" name="Google Shape;74;p122"/>
          <p:cNvSpPr txBox="1"/>
          <p:nvPr/>
        </p:nvSpPr>
        <p:spPr>
          <a:xfrm>
            <a:off x="7083704" y="6347710"/>
            <a:ext cx="1733465"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808080"/>
                </a:solidFill>
                <a:latin typeface="Arial"/>
                <a:ea typeface="Arial"/>
                <a:cs typeface="Arial"/>
                <a:sym typeface="Arial"/>
              </a:rPr>
              <a:t>Chapter 9. Galaxy Upcycling</a:t>
            </a:r>
            <a:endParaRPr/>
          </a:p>
        </p:txBody>
      </p:sp>
      <p:sp>
        <p:nvSpPr>
          <p:cNvPr id="75" name="Google Shape;75;p122"/>
          <p:cNvSpPr txBox="1"/>
          <p:nvPr>
            <p:ph idx="12" type="sldNum"/>
          </p:nvPr>
        </p:nvSpPr>
        <p:spPr>
          <a:xfrm>
            <a:off x="9206945" y="6363097"/>
            <a:ext cx="149080" cy="138499"/>
          </a:xfrm>
          <a:prstGeom prst="rect">
            <a:avLst/>
          </a:prstGeom>
          <a:noFill/>
          <a:ln>
            <a:noFill/>
          </a:ln>
        </p:spPr>
        <p:txBody>
          <a:bodyPr anchorCtr="0" anchor="ctr" bIns="0" lIns="0" spcFirstLastPara="1" rIns="0" wrap="square" tIns="0">
            <a:spAutoFit/>
          </a:bodyPr>
          <a:lstStyle>
            <a:lvl1pPr indent="0" lvl="0" marL="0" algn="r">
              <a:spcBef>
                <a:spcPts val="0"/>
              </a:spcBef>
              <a:buNone/>
              <a:defRPr sz="900">
                <a:solidFill>
                  <a:srgbClr val="808080"/>
                </a:solidFill>
                <a:latin typeface="Arial"/>
                <a:ea typeface="Arial"/>
                <a:cs typeface="Arial"/>
                <a:sym typeface="Arial"/>
              </a:defRPr>
            </a:lvl1pPr>
            <a:lvl2pPr indent="0" lvl="1" marL="0" algn="r">
              <a:spcBef>
                <a:spcPts val="0"/>
              </a:spcBef>
              <a:buNone/>
              <a:defRPr sz="900">
                <a:solidFill>
                  <a:srgbClr val="808080"/>
                </a:solidFill>
                <a:latin typeface="Arial"/>
                <a:ea typeface="Arial"/>
                <a:cs typeface="Arial"/>
                <a:sym typeface="Arial"/>
              </a:defRPr>
            </a:lvl2pPr>
            <a:lvl3pPr indent="0" lvl="2" marL="0" algn="r">
              <a:spcBef>
                <a:spcPts val="0"/>
              </a:spcBef>
              <a:buNone/>
              <a:defRPr sz="900">
                <a:solidFill>
                  <a:srgbClr val="808080"/>
                </a:solidFill>
                <a:latin typeface="Arial"/>
                <a:ea typeface="Arial"/>
                <a:cs typeface="Arial"/>
                <a:sym typeface="Arial"/>
              </a:defRPr>
            </a:lvl3pPr>
            <a:lvl4pPr indent="0" lvl="3" marL="0" algn="r">
              <a:spcBef>
                <a:spcPts val="0"/>
              </a:spcBef>
              <a:buNone/>
              <a:defRPr sz="900">
                <a:solidFill>
                  <a:srgbClr val="808080"/>
                </a:solidFill>
                <a:latin typeface="Arial"/>
                <a:ea typeface="Arial"/>
                <a:cs typeface="Arial"/>
                <a:sym typeface="Arial"/>
              </a:defRPr>
            </a:lvl4pPr>
            <a:lvl5pPr indent="0" lvl="4" marL="0" algn="r">
              <a:spcBef>
                <a:spcPts val="0"/>
              </a:spcBef>
              <a:buNone/>
              <a:defRPr sz="900">
                <a:solidFill>
                  <a:srgbClr val="808080"/>
                </a:solidFill>
                <a:latin typeface="Arial"/>
                <a:ea typeface="Arial"/>
                <a:cs typeface="Arial"/>
                <a:sym typeface="Arial"/>
              </a:defRPr>
            </a:lvl5pPr>
            <a:lvl6pPr indent="0" lvl="5" marL="0" algn="r">
              <a:spcBef>
                <a:spcPts val="0"/>
              </a:spcBef>
              <a:buNone/>
              <a:defRPr sz="900">
                <a:solidFill>
                  <a:srgbClr val="808080"/>
                </a:solidFill>
                <a:latin typeface="Arial"/>
                <a:ea typeface="Arial"/>
                <a:cs typeface="Arial"/>
                <a:sym typeface="Arial"/>
              </a:defRPr>
            </a:lvl6pPr>
            <a:lvl7pPr indent="0" lvl="6" marL="0" algn="r">
              <a:spcBef>
                <a:spcPts val="0"/>
              </a:spcBef>
              <a:buNone/>
              <a:defRPr sz="900">
                <a:solidFill>
                  <a:srgbClr val="808080"/>
                </a:solidFill>
                <a:latin typeface="Arial"/>
                <a:ea typeface="Arial"/>
                <a:cs typeface="Arial"/>
                <a:sym typeface="Arial"/>
              </a:defRPr>
            </a:lvl7pPr>
            <a:lvl8pPr indent="0" lvl="7" marL="0" algn="r">
              <a:spcBef>
                <a:spcPts val="0"/>
              </a:spcBef>
              <a:buNone/>
              <a:defRPr sz="900">
                <a:solidFill>
                  <a:srgbClr val="808080"/>
                </a:solidFill>
                <a:latin typeface="Arial"/>
                <a:ea typeface="Arial"/>
                <a:cs typeface="Arial"/>
                <a:sym typeface="Arial"/>
              </a:defRPr>
            </a:lvl8pPr>
            <a:lvl9pPr indent="0" lvl="8" marL="0" algn="r">
              <a:spcBef>
                <a:spcPts val="0"/>
              </a:spcBef>
              <a:buNone/>
              <a:defRPr sz="900">
                <a:solidFill>
                  <a:srgbClr val="80808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6" name="Google Shape;76;p122"/>
          <p:cNvCxnSpPr/>
          <p:nvPr/>
        </p:nvCxnSpPr>
        <p:spPr>
          <a:xfrm flipH="1">
            <a:off x="549838" y="1197330"/>
            <a:ext cx="1" cy="5343208"/>
          </a:xfrm>
          <a:prstGeom prst="straightConnector1">
            <a:avLst/>
          </a:prstGeom>
          <a:noFill/>
          <a:ln cap="flat" cmpd="sng" w="9525">
            <a:solidFill>
              <a:schemeClr val="accent1"/>
            </a:solidFill>
            <a:prstDash val="solid"/>
            <a:miter lim="8000"/>
            <a:headEnd len="sm" w="sm" type="none"/>
            <a:tailEnd len="sm" w="sm" type="none"/>
          </a:ln>
        </p:spPr>
      </p:cxnSp>
      <p:cxnSp>
        <p:nvCxnSpPr>
          <p:cNvPr id="77" name="Google Shape;77;p122"/>
          <p:cNvCxnSpPr/>
          <p:nvPr/>
        </p:nvCxnSpPr>
        <p:spPr>
          <a:xfrm>
            <a:off x="548436" y="2730854"/>
            <a:ext cx="8908193" cy="1"/>
          </a:xfrm>
          <a:prstGeom prst="straightConnector1">
            <a:avLst/>
          </a:prstGeom>
          <a:noFill/>
          <a:ln cap="flat" cmpd="sng" w="9525">
            <a:solidFill>
              <a:schemeClr val="accent1"/>
            </a:solidFill>
            <a:prstDash val="solid"/>
            <a:miter lim="8000"/>
            <a:headEnd len="sm" w="sm" type="none"/>
            <a:tailEnd len="sm" w="sm" type="none"/>
          </a:ln>
        </p:spPr>
      </p:cxnSp>
      <p:cxnSp>
        <p:nvCxnSpPr>
          <p:cNvPr id="78" name="Google Shape;78;p122"/>
          <p:cNvCxnSpPr/>
          <p:nvPr/>
        </p:nvCxnSpPr>
        <p:spPr>
          <a:xfrm>
            <a:off x="548438" y="2429782"/>
            <a:ext cx="8908193" cy="1"/>
          </a:xfrm>
          <a:prstGeom prst="straightConnector1">
            <a:avLst/>
          </a:prstGeom>
          <a:noFill/>
          <a:ln cap="flat" cmpd="sng" w="9525">
            <a:solidFill>
              <a:schemeClr val="accent1"/>
            </a:solidFill>
            <a:prstDash val="solid"/>
            <a:miter lim="8000"/>
            <a:headEnd len="sm" w="sm" type="none"/>
            <a:tailEnd len="sm" w="sm" type="none"/>
          </a:ln>
        </p:spPr>
      </p:cxnSp>
      <p:cxnSp>
        <p:nvCxnSpPr>
          <p:cNvPr id="79" name="Google Shape;79;p122"/>
          <p:cNvCxnSpPr/>
          <p:nvPr/>
        </p:nvCxnSpPr>
        <p:spPr>
          <a:xfrm>
            <a:off x="548437" y="2634396"/>
            <a:ext cx="8908193" cy="1"/>
          </a:xfrm>
          <a:prstGeom prst="straightConnector1">
            <a:avLst/>
          </a:prstGeom>
          <a:noFill/>
          <a:ln cap="flat" cmpd="sng" w="9525">
            <a:solidFill>
              <a:schemeClr val="accent1"/>
            </a:solidFill>
            <a:prstDash val="solid"/>
            <a:miter lim="8000"/>
            <a:headEnd len="sm" w="sm" type="none"/>
            <a:tailEnd len="sm" w="sm" type="none"/>
          </a:ln>
        </p:spPr>
      </p:cxnSp>
      <p:cxnSp>
        <p:nvCxnSpPr>
          <p:cNvPr id="80" name="Google Shape;80;p122"/>
          <p:cNvCxnSpPr/>
          <p:nvPr/>
        </p:nvCxnSpPr>
        <p:spPr>
          <a:xfrm>
            <a:off x="548436" y="1925478"/>
            <a:ext cx="8908193" cy="1"/>
          </a:xfrm>
          <a:prstGeom prst="straightConnector1">
            <a:avLst/>
          </a:prstGeom>
          <a:noFill/>
          <a:ln cap="flat" cmpd="sng" w="9525">
            <a:solidFill>
              <a:schemeClr val="accent1"/>
            </a:solidFill>
            <a:prstDash val="solid"/>
            <a:miter lim="8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2">
  <p:cSld name="2_Table of Contents2">
    <p:spTree>
      <p:nvGrpSpPr>
        <p:cNvPr id="20" name="Shape 20"/>
        <p:cNvGrpSpPr/>
        <p:nvPr/>
      </p:nvGrpSpPr>
      <p:grpSpPr>
        <a:xfrm>
          <a:off x="0" y="0"/>
          <a:ext cx="0" cy="0"/>
          <a:chOff x="0" y="0"/>
          <a:chExt cx="0" cy="0"/>
        </a:xfrm>
      </p:grpSpPr>
      <p:pic>
        <p:nvPicPr>
          <p:cNvPr id="21" name="Google Shape;21;p114"/>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22" name="Google Shape;22;p114"/>
          <p:cNvCxnSpPr/>
          <p:nvPr/>
        </p:nvCxnSpPr>
        <p:spPr>
          <a:xfrm>
            <a:off x="449613" y="6424935"/>
            <a:ext cx="9003600" cy="0"/>
          </a:xfrm>
          <a:prstGeom prst="straightConnector1">
            <a:avLst/>
          </a:prstGeom>
          <a:noFill/>
          <a:ln cap="flat" cmpd="sng" w="9525">
            <a:solidFill>
              <a:srgbClr val="BFBFBF"/>
            </a:solidFill>
            <a:prstDash val="solid"/>
            <a:round/>
            <a:headEnd len="sm" w="sm" type="none"/>
            <a:tailEnd len="sm" w="sm" type="none"/>
          </a:ln>
        </p:spPr>
      </p:cxnSp>
      <p:sp>
        <p:nvSpPr>
          <p:cNvPr id="23" name="Google Shape;23;p114"/>
          <p:cNvSpPr txBox="1"/>
          <p:nvPr/>
        </p:nvSpPr>
        <p:spPr>
          <a:xfrm>
            <a:off x="8839177"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899"/>
              <a:buFont typeface="Arial"/>
              <a:buNone/>
            </a:pPr>
            <a:fld id="{00000000-1234-1234-1234-123412341234}" type="slidenum">
              <a:rPr b="0" i="0" lang="en-US" sz="899" u="none" cap="none" strike="noStrike">
                <a:solidFill>
                  <a:srgbClr val="7F7F7F"/>
                </a:solidFill>
                <a:latin typeface="Arial"/>
                <a:ea typeface="Arial"/>
                <a:cs typeface="Arial"/>
                <a:sym typeface="Arial"/>
              </a:rPr>
              <a:t>‹#›</a:t>
            </a:fld>
            <a:endParaRPr b="0" i="0" sz="899" u="none" cap="none" strike="noStrike">
              <a:solidFill>
                <a:srgbClr val="7F7F7F"/>
              </a:solidFill>
              <a:latin typeface="Arial"/>
              <a:ea typeface="Arial"/>
              <a:cs typeface="Arial"/>
              <a:sym typeface="Arial"/>
            </a:endParaRPr>
          </a:p>
        </p:txBody>
      </p:sp>
      <p:sp>
        <p:nvSpPr>
          <p:cNvPr id="24" name="Google Shape;24;p114"/>
          <p:cNvSpPr/>
          <p:nvPr/>
        </p:nvSpPr>
        <p:spPr>
          <a:xfrm>
            <a:off x="449613"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099"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25" name="Shape 25"/>
        <p:cNvGrpSpPr/>
        <p:nvPr/>
      </p:nvGrpSpPr>
      <p:grpSpPr>
        <a:xfrm>
          <a:off x="0" y="0"/>
          <a:ext cx="0" cy="0"/>
          <a:chOff x="0" y="0"/>
          <a:chExt cx="0" cy="0"/>
        </a:xfrm>
      </p:grpSpPr>
      <p:cxnSp>
        <p:nvCxnSpPr>
          <p:cNvPr id="26" name="Google Shape;26;p115"/>
          <p:cNvCxnSpPr/>
          <p:nvPr/>
        </p:nvCxnSpPr>
        <p:spPr>
          <a:xfrm>
            <a:off x="449613" y="6424935"/>
            <a:ext cx="9003600" cy="0"/>
          </a:xfrm>
          <a:prstGeom prst="straightConnector1">
            <a:avLst/>
          </a:prstGeom>
          <a:noFill/>
          <a:ln cap="flat" cmpd="sng" w="9525">
            <a:solidFill>
              <a:srgbClr val="BFBFBF"/>
            </a:solidFill>
            <a:prstDash val="solid"/>
            <a:round/>
            <a:headEnd len="sm" w="sm" type="none"/>
            <a:tailEnd len="sm" w="sm" type="none"/>
          </a:ln>
        </p:spPr>
      </p:cxnSp>
      <p:sp>
        <p:nvSpPr>
          <p:cNvPr id="27" name="Google Shape;27;p115"/>
          <p:cNvSpPr txBox="1"/>
          <p:nvPr/>
        </p:nvSpPr>
        <p:spPr>
          <a:xfrm>
            <a:off x="8839177"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899"/>
              <a:buFont typeface="Arial"/>
              <a:buNone/>
            </a:pPr>
            <a:fld id="{00000000-1234-1234-1234-123412341234}" type="slidenum">
              <a:rPr b="0" i="0" lang="en-US" sz="899" u="none" cap="none" strike="noStrike">
                <a:solidFill>
                  <a:srgbClr val="7F7F7F"/>
                </a:solidFill>
                <a:latin typeface="Arial"/>
                <a:ea typeface="Arial"/>
                <a:cs typeface="Arial"/>
                <a:sym typeface="Arial"/>
              </a:rPr>
              <a:t>‹#›</a:t>
            </a:fld>
            <a:endParaRPr b="0" i="0" sz="899" u="none" cap="none" strike="noStrike">
              <a:solidFill>
                <a:srgbClr val="7F7F7F"/>
              </a:solidFill>
              <a:latin typeface="Arial"/>
              <a:ea typeface="Arial"/>
              <a:cs typeface="Arial"/>
              <a:sym typeface="Arial"/>
            </a:endParaRPr>
          </a:p>
        </p:txBody>
      </p:sp>
      <p:sp>
        <p:nvSpPr>
          <p:cNvPr id="28" name="Google Shape;28;p115"/>
          <p:cNvSpPr/>
          <p:nvPr/>
        </p:nvSpPr>
        <p:spPr>
          <a:xfrm>
            <a:off x="449613"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099" u="none" cap="none" strike="noStrike">
                <a:solidFill>
                  <a:srgbClr val="7F7F7F"/>
                </a:solidFill>
                <a:latin typeface="Arial"/>
                <a:ea typeface="Arial"/>
                <a:cs typeface="Arial"/>
                <a:sym typeface="Arial"/>
              </a:rPr>
              <a:t>Samsung Innovation Campus</a:t>
            </a:r>
            <a:endParaRPr/>
          </a:p>
        </p:txBody>
      </p:sp>
      <p:sp>
        <p:nvSpPr>
          <p:cNvPr id="29" name="Google Shape;29;p115"/>
          <p:cNvSpPr txBox="1"/>
          <p:nvPr/>
        </p:nvSpPr>
        <p:spPr>
          <a:xfrm>
            <a:off x="7083704" y="6482751"/>
            <a:ext cx="1733465"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i="0" lang="en-US" sz="1100" u="none" cap="none" strike="noStrike">
                <a:solidFill>
                  <a:srgbClr val="808080"/>
                </a:solidFill>
                <a:latin typeface="Arial"/>
                <a:ea typeface="Arial"/>
                <a:cs typeface="Arial"/>
                <a:sym typeface="Arial"/>
              </a:rPr>
              <a:t>Chapter 9. Galaxy Upcycling</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IT_Detail">
  <p:cSld name="UNIT_Detail">
    <p:spTree>
      <p:nvGrpSpPr>
        <p:cNvPr id="30" name="Shape 30"/>
        <p:cNvGrpSpPr/>
        <p:nvPr/>
      </p:nvGrpSpPr>
      <p:grpSpPr>
        <a:xfrm>
          <a:off x="0" y="0"/>
          <a:ext cx="0" cy="0"/>
          <a:chOff x="0" y="0"/>
          <a:chExt cx="0" cy="0"/>
        </a:xfrm>
      </p:grpSpPr>
      <p:pic>
        <p:nvPicPr>
          <p:cNvPr id="31" name="Google Shape;31;p116"/>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32" name="Google Shape;32;p116"/>
          <p:cNvCxnSpPr/>
          <p:nvPr/>
        </p:nvCxnSpPr>
        <p:spPr>
          <a:xfrm>
            <a:off x="449615" y="6424935"/>
            <a:ext cx="9003600" cy="0"/>
          </a:xfrm>
          <a:prstGeom prst="straightConnector1">
            <a:avLst/>
          </a:prstGeom>
          <a:noFill/>
          <a:ln cap="flat" cmpd="sng" w="9525">
            <a:solidFill>
              <a:srgbClr val="BFBFBF"/>
            </a:solidFill>
            <a:prstDash val="solid"/>
            <a:round/>
            <a:headEnd len="sm" w="sm" type="none"/>
            <a:tailEnd len="sm" w="sm" type="none"/>
          </a:ln>
        </p:spPr>
      </p:cxnSp>
      <p:sp>
        <p:nvSpPr>
          <p:cNvPr id="33" name="Google Shape;33;p116"/>
          <p:cNvSpPr txBox="1"/>
          <p:nvPr/>
        </p:nvSpPr>
        <p:spPr>
          <a:xfrm>
            <a:off x="8839177" y="6498004"/>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899"/>
              <a:buFont typeface="Arial"/>
              <a:buNone/>
            </a:pPr>
            <a:fld id="{00000000-1234-1234-1234-123412341234}" type="slidenum">
              <a:rPr lang="en-US" sz="899">
                <a:solidFill>
                  <a:srgbClr val="7F7F7F"/>
                </a:solidFill>
                <a:latin typeface="Arial"/>
                <a:ea typeface="Arial"/>
                <a:cs typeface="Arial"/>
                <a:sym typeface="Arial"/>
              </a:rPr>
              <a:t>‹#›</a:t>
            </a:fld>
            <a:endParaRPr sz="899">
              <a:solidFill>
                <a:srgbClr val="7F7F7F"/>
              </a:solidFill>
              <a:latin typeface="Arial"/>
              <a:ea typeface="Arial"/>
              <a:cs typeface="Arial"/>
              <a:sym typeface="Arial"/>
            </a:endParaRPr>
          </a:p>
        </p:txBody>
      </p:sp>
      <p:sp>
        <p:nvSpPr>
          <p:cNvPr id="34" name="Google Shape;34;p116"/>
          <p:cNvSpPr/>
          <p:nvPr/>
        </p:nvSpPr>
        <p:spPr>
          <a:xfrm>
            <a:off x="449613" y="6498006"/>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099">
                <a:solidFill>
                  <a:srgbClr val="7F7F7F"/>
                </a:solidFill>
                <a:latin typeface="Arial"/>
                <a:ea typeface="Arial"/>
                <a:cs typeface="Arial"/>
                <a:sym typeface="Arial"/>
              </a:rPr>
              <a:t>Samsung Innovation Campus</a:t>
            </a:r>
            <a:endParaRPr/>
          </a:p>
        </p:txBody>
      </p:sp>
      <p:sp>
        <p:nvSpPr>
          <p:cNvPr id="35" name="Google Shape;35;p116"/>
          <p:cNvSpPr txBox="1"/>
          <p:nvPr>
            <p:ph idx="1" type="body"/>
          </p:nvPr>
        </p:nvSpPr>
        <p:spPr>
          <a:xfrm>
            <a:off x="989700" y="3038807"/>
            <a:ext cx="8604000" cy="5544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00000"/>
              </a:buClr>
              <a:buSzPts val="3595"/>
              <a:buNone/>
              <a:defRPr sz="3595">
                <a:latin typeface="Arial"/>
                <a:ea typeface="Arial"/>
                <a:cs typeface="Arial"/>
                <a:sym typeface="Arial"/>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36" name="Google Shape;36;p116"/>
          <p:cNvSpPr txBox="1"/>
          <p:nvPr>
            <p:ph idx="2" type="body"/>
          </p:nvPr>
        </p:nvSpPr>
        <p:spPr>
          <a:xfrm>
            <a:off x="992455" y="2745358"/>
            <a:ext cx="5477256" cy="310896"/>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Clr>
                <a:srgbClr val="7F7F7F"/>
              </a:buClr>
              <a:buSzPts val="1997"/>
              <a:buNone/>
              <a:defRPr sz="1996">
                <a:solidFill>
                  <a:srgbClr val="7F7F7F"/>
                </a:solidFill>
                <a:latin typeface="Arial"/>
                <a:ea typeface="Arial"/>
                <a:cs typeface="Arial"/>
                <a:sym typeface="Arial"/>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37" name="Google Shape;37;p116"/>
          <p:cNvSpPr txBox="1"/>
          <p:nvPr/>
        </p:nvSpPr>
        <p:spPr>
          <a:xfrm>
            <a:off x="6849054" y="6498002"/>
            <a:ext cx="2350254"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899">
                <a:solidFill>
                  <a:srgbClr val="7F7F7F"/>
                </a:solidFill>
                <a:latin typeface="Arial"/>
                <a:ea typeface="Arial"/>
                <a:cs typeface="Arial"/>
                <a:sym typeface="Arial"/>
              </a:rPr>
              <a:t>Chapter 9. Galaxy Upcycling</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38" name="Shape 38"/>
        <p:cNvGrpSpPr/>
        <p:nvPr/>
      </p:nvGrpSpPr>
      <p:grpSpPr>
        <a:xfrm>
          <a:off x="0" y="0"/>
          <a:ext cx="0" cy="0"/>
          <a:chOff x="0" y="0"/>
          <a:chExt cx="0" cy="0"/>
        </a:xfrm>
      </p:grpSpPr>
      <p:pic>
        <p:nvPicPr>
          <p:cNvPr id="39" name="Google Shape;39;p117"/>
          <p:cNvPicPr preferRelativeResize="0"/>
          <p:nvPr/>
        </p:nvPicPr>
        <p:blipFill rotWithShape="1">
          <a:blip r:embed="rId2">
            <a:alphaModFix/>
          </a:blip>
          <a:srcRect b="0" l="0" r="0" t="0"/>
          <a:stretch/>
        </p:blipFill>
        <p:spPr>
          <a:xfrm>
            <a:off x="-3172" y="0"/>
            <a:ext cx="9909172" cy="6858000"/>
          </a:xfrm>
          <a:prstGeom prst="rect">
            <a:avLst/>
          </a:prstGeom>
          <a:noFill/>
          <a:ln>
            <a:noFill/>
          </a:ln>
        </p:spPr>
      </p:pic>
      <p:cxnSp>
        <p:nvCxnSpPr>
          <p:cNvPr id="40" name="Google Shape;40;p117"/>
          <p:cNvCxnSpPr/>
          <p:nvPr/>
        </p:nvCxnSpPr>
        <p:spPr>
          <a:xfrm>
            <a:off x="449614" y="6424935"/>
            <a:ext cx="9003600" cy="0"/>
          </a:xfrm>
          <a:prstGeom prst="straightConnector1">
            <a:avLst/>
          </a:prstGeom>
          <a:noFill/>
          <a:ln cap="flat" cmpd="sng" w="9525">
            <a:solidFill>
              <a:srgbClr val="BFBFBF"/>
            </a:solidFill>
            <a:prstDash val="solid"/>
            <a:round/>
            <a:headEnd len="sm" w="sm" type="none"/>
            <a:tailEnd len="sm" w="sm" type="none"/>
          </a:ln>
        </p:spPr>
      </p:cxnSp>
      <p:sp>
        <p:nvSpPr>
          <p:cNvPr id="41" name="Google Shape;41;p117"/>
          <p:cNvSpPr txBox="1"/>
          <p:nvPr/>
        </p:nvSpPr>
        <p:spPr>
          <a:xfrm>
            <a:off x="8839177"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899"/>
              <a:buFont typeface="Arial"/>
              <a:buNone/>
            </a:pPr>
            <a:fld id="{00000000-1234-1234-1234-123412341234}" type="slidenum">
              <a:rPr lang="en-US" sz="899">
                <a:solidFill>
                  <a:srgbClr val="7F7F7F"/>
                </a:solidFill>
                <a:latin typeface="Arial"/>
                <a:ea typeface="Arial"/>
                <a:cs typeface="Arial"/>
                <a:sym typeface="Arial"/>
              </a:rPr>
              <a:t>‹#›</a:t>
            </a:fld>
            <a:endParaRPr sz="899">
              <a:solidFill>
                <a:srgbClr val="7F7F7F"/>
              </a:solidFill>
              <a:latin typeface="Arial"/>
              <a:ea typeface="Arial"/>
              <a:cs typeface="Arial"/>
              <a:sym typeface="Arial"/>
            </a:endParaRPr>
          </a:p>
        </p:txBody>
      </p:sp>
      <p:sp>
        <p:nvSpPr>
          <p:cNvPr id="42" name="Google Shape;42;p117"/>
          <p:cNvSpPr/>
          <p:nvPr/>
        </p:nvSpPr>
        <p:spPr>
          <a:xfrm>
            <a:off x="449613" y="6498004"/>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099">
                <a:solidFill>
                  <a:srgbClr val="7F7F7F"/>
                </a:solidFill>
                <a:latin typeface="Arial"/>
                <a:ea typeface="Arial"/>
                <a:cs typeface="Arial"/>
                <a:sym typeface="Arial"/>
              </a:rPr>
              <a:t>Samsung Innovation Campus</a:t>
            </a:r>
            <a:endParaRPr/>
          </a:p>
        </p:txBody>
      </p:sp>
      <p:sp>
        <p:nvSpPr>
          <p:cNvPr id="43" name="Google Shape;43;p117"/>
          <p:cNvSpPr txBox="1"/>
          <p:nvPr/>
        </p:nvSpPr>
        <p:spPr>
          <a:xfrm>
            <a:off x="6849054" y="6498002"/>
            <a:ext cx="2350254"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899">
                <a:solidFill>
                  <a:srgbClr val="7F7F7F"/>
                </a:solidFill>
                <a:latin typeface="Arial"/>
                <a:ea typeface="Arial"/>
                <a:cs typeface="Arial"/>
                <a:sym typeface="Arial"/>
              </a:rPr>
              <a:t>Chapter 9. Galaxy Upcycling</a:t>
            </a:r>
            <a:endParaRPr/>
          </a:p>
        </p:txBody>
      </p:sp>
      <p:sp>
        <p:nvSpPr>
          <p:cNvPr id="44" name="Google Shape;44;p117"/>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Clr>
                <a:schemeClr val="lt1"/>
              </a:buClr>
              <a:buSzPts val="1798"/>
              <a:buNone/>
              <a:defRPr b="0" sz="1798">
                <a:solidFill>
                  <a:schemeClr val="lt1"/>
                </a:solidFill>
                <a:latin typeface="Arial"/>
                <a:ea typeface="Arial"/>
                <a:cs typeface="Arial"/>
                <a:sym typeface="Arial"/>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45" name="Google Shape;45;p117"/>
          <p:cNvSpPr txBox="1"/>
          <p:nvPr>
            <p:ph idx="2" type="body"/>
          </p:nvPr>
        </p:nvSpPr>
        <p:spPr>
          <a:xfrm>
            <a:off x="535872" y="1523052"/>
            <a:ext cx="8796528" cy="493776"/>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Clr>
                <a:srgbClr val="131313"/>
              </a:buClr>
              <a:buSzPts val="3196"/>
              <a:buNone/>
              <a:defRPr sz="3196">
                <a:solidFill>
                  <a:srgbClr val="131313"/>
                </a:solidFill>
                <a:latin typeface="Arial"/>
                <a:ea typeface="Arial"/>
                <a:cs typeface="Arial"/>
                <a:sym typeface="Arial"/>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46" name="Google Shape;46;p117"/>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lvl1pPr indent="-228600" lvl="0" marL="457200" algn="r">
              <a:lnSpc>
                <a:spcPct val="100000"/>
              </a:lnSpc>
              <a:spcBef>
                <a:spcPts val="0"/>
              </a:spcBef>
              <a:spcAft>
                <a:spcPts val="0"/>
              </a:spcAft>
              <a:buClr>
                <a:srgbClr val="D8D8D8"/>
              </a:buClr>
              <a:buSzPts val="1598"/>
              <a:buNone/>
              <a:defRPr sz="1598">
                <a:solidFill>
                  <a:srgbClr val="D8D8D8"/>
                </a:solidFill>
                <a:latin typeface="Arial"/>
                <a:ea typeface="Arial"/>
                <a:cs typeface="Arial"/>
                <a:sym typeface="Arial"/>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47" name="Google Shape;47;p117"/>
          <p:cNvSpPr txBox="1"/>
          <p:nvPr>
            <p:ph idx="4" type="body"/>
          </p:nvPr>
        </p:nvSpPr>
        <p:spPr>
          <a:xfrm>
            <a:off x="535872" y="2226568"/>
            <a:ext cx="8796528" cy="914400"/>
          </a:xfrm>
          <a:prstGeom prst="rect">
            <a:avLst/>
          </a:prstGeom>
          <a:noFill/>
          <a:ln>
            <a:noFill/>
          </a:ln>
        </p:spPr>
        <p:txBody>
          <a:bodyPr anchorCtr="0" anchor="t" bIns="0" lIns="0" spcFirstLastPara="1" rIns="0" wrap="square" tIns="0">
            <a:normAutofit/>
          </a:bodyPr>
          <a:lstStyle>
            <a:lvl1pPr indent="-317373" lvl="0" marL="457200" algn="l">
              <a:lnSpc>
                <a:spcPct val="128612"/>
              </a:lnSpc>
              <a:spcBef>
                <a:spcPts val="999"/>
              </a:spcBef>
              <a:spcAft>
                <a:spcPts val="0"/>
              </a:spcAft>
              <a:buClr>
                <a:srgbClr val="262626"/>
              </a:buClr>
              <a:buSzPts val="1398"/>
              <a:buFont typeface="Arial"/>
              <a:buChar char="•"/>
              <a:defRPr sz="1398">
                <a:solidFill>
                  <a:srgbClr val="262626"/>
                </a:solidFill>
                <a:latin typeface="Arial"/>
                <a:ea typeface="Arial"/>
                <a:cs typeface="Arial"/>
                <a:sym typeface="Arial"/>
              </a:defRPr>
            </a:lvl1pPr>
            <a:lvl2pPr indent="-294538" lvl="1" marL="914400" algn="l">
              <a:lnSpc>
                <a:spcPct val="138520"/>
              </a:lnSpc>
              <a:spcBef>
                <a:spcPts val="499"/>
              </a:spcBef>
              <a:spcAft>
                <a:spcPts val="0"/>
              </a:spcAft>
              <a:buClr>
                <a:srgbClr val="262626"/>
              </a:buClr>
              <a:buSzPts val="1038"/>
              <a:buFont typeface="Arial"/>
              <a:buChar char="•"/>
              <a:defRPr sz="1298">
                <a:solidFill>
                  <a:srgbClr val="262626"/>
                </a:solidFill>
                <a:latin typeface="Arial"/>
                <a:ea typeface="Arial"/>
                <a:cs typeface="Arial"/>
                <a:sym typeface="Arial"/>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Tree>
  </p:cSld>
  <p:clrMapOvr>
    <a:masterClrMapping/>
  </p:clrMapOvr>
  <p:extLst>
    <p:ext uri="{DCECCB84-F9BA-43D5-87BE-67443E8EF086}">
      <p15:sldGuideLst>
        <p15:guide id="1" orient="horz" pos="1407">
          <p15:clr>
            <a:srgbClr val="FBAE40"/>
          </p15:clr>
        </p15:guide>
        <p15:guide id="2" pos="330">
          <p15:clr>
            <a:srgbClr val="FBAE40"/>
          </p15:clr>
        </p15:guide>
        <p15:guide id="3" pos="5887">
          <p15:clr>
            <a:srgbClr val="FBAE40"/>
          </p15:clr>
        </p15:guide>
        <p15:guide id="4" orient="horz" pos="1593">
          <p15:clr>
            <a:srgbClr val="FBAE40"/>
          </p15:clr>
        </p15:guide>
        <p15:guide id="5" orient="horz" pos="2795">
          <p15:clr>
            <a:srgbClr val="FBAE40"/>
          </p15:clr>
        </p15:guide>
        <p15:guide id="6" orient="horz" pos="3952">
          <p15:clr>
            <a:srgbClr val="FBAE40"/>
          </p15:clr>
        </p15:guide>
        <p15:guide id="7" orient="horz" pos="95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48" name="Shape 48"/>
        <p:cNvGrpSpPr/>
        <p:nvPr/>
      </p:nvGrpSpPr>
      <p:grpSpPr>
        <a:xfrm>
          <a:off x="0" y="0"/>
          <a:ext cx="0" cy="0"/>
          <a:chOff x="0" y="0"/>
          <a:chExt cx="0" cy="0"/>
        </a:xfrm>
      </p:grpSpPr>
      <p:sp>
        <p:nvSpPr>
          <p:cNvPr id="49" name="Google Shape;49;p118"/>
          <p:cNvSpPr txBox="1"/>
          <p:nvPr/>
        </p:nvSpPr>
        <p:spPr>
          <a:xfrm>
            <a:off x="6953400" y="6347712"/>
            <a:ext cx="1807164" cy="169277"/>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r>
              <a:rPr lang="en-US" sz="1100">
                <a:solidFill>
                  <a:srgbClr val="7F7F7F"/>
                </a:solidFill>
                <a:latin typeface="Arial"/>
                <a:ea typeface="Arial"/>
                <a:cs typeface="Arial"/>
                <a:sym typeface="Arial"/>
              </a:rPr>
              <a:t>Chapter 1. Introduction to IoT</a:t>
            </a:r>
            <a:endParaRPr sz="1100">
              <a:solidFill>
                <a:srgbClr val="7F7F7F"/>
              </a:solidFill>
              <a:latin typeface="Arial"/>
              <a:ea typeface="Arial"/>
              <a:cs typeface="Arial"/>
              <a:sym typeface="Arial"/>
            </a:endParaRPr>
          </a:p>
        </p:txBody>
      </p:sp>
      <p:sp>
        <p:nvSpPr>
          <p:cNvPr id="50" name="Google Shape;50;p118"/>
          <p:cNvSpPr txBox="1"/>
          <p:nvPr/>
        </p:nvSpPr>
        <p:spPr>
          <a:xfrm>
            <a:off x="8808691" y="6347726"/>
            <a:ext cx="538336" cy="169238"/>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fld id="{00000000-1234-1234-1234-123412341234}" type="slidenum">
              <a:rPr lang="en-US" sz="1100">
                <a:solidFill>
                  <a:srgbClr val="7F7F7F"/>
                </a:solidFill>
                <a:latin typeface="Arial"/>
                <a:ea typeface="Arial"/>
                <a:cs typeface="Arial"/>
                <a:sym typeface="Arial"/>
              </a:rPr>
              <a:t>‹#›</a:t>
            </a:fld>
            <a:r>
              <a:rPr lang="en-US" sz="1100">
                <a:solidFill>
                  <a:srgbClr val="7F7F7F"/>
                </a:solidFill>
                <a:latin typeface="Arial"/>
                <a:ea typeface="Arial"/>
                <a:cs typeface="Arial"/>
                <a:sym typeface="Arial"/>
              </a:rPr>
              <a:t>/44</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51" name="Shape 51"/>
        <p:cNvGrpSpPr/>
        <p:nvPr/>
      </p:nvGrpSpPr>
      <p:grpSpPr>
        <a:xfrm>
          <a:off x="0" y="0"/>
          <a:ext cx="0" cy="0"/>
          <a:chOff x="0" y="0"/>
          <a:chExt cx="0" cy="0"/>
        </a:xfrm>
      </p:grpSpPr>
      <p:pic>
        <p:nvPicPr>
          <p:cNvPr id="52" name="Google Shape;52;p119"/>
          <p:cNvPicPr preferRelativeResize="0"/>
          <p:nvPr/>
        </p:nvPicPr>
        <p:blipFill rotWithShape="1">
          <a:blip r:embed="rId2">
            <a:alphaModFix/>
          </a:blip>
          <a:srcRect b="0" l="0" r="0" t="0"/>
          <a:stretch/>
        </p:blipFill>
        <p:spPr>
          <a:xfrm>
            <a:off x="3" y="4395"/>
            <a:ext cx="9902825" cy="6853605"/>
          </a:xfrm>
          <a:prstGeom prst="rect">
            <a:avLst/>
          </a:prstGeom>
          <a:noFill/>
          <a:ln>
            <a:noFill/>
          </a:ln>
        </p:spPr>
      </p:pic>
      <p:sp>
        <p:nvSpPr>
          <p:cNvPr id="53" name="Google Shape;53;p119"/>
          <p:cNvSpPr/>
          <p:nvPr/>
        </p:nvSpPr>
        <p:spPr>
          <a:xfrm>
            <a:off x="3" y="0"/>
            <a:ext cx="9902825"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6">
              <a:solidFill>
                <a:schemeClr val="lt1"/>
              </a:solidFill>
              <a:latin typeface="Helvetica Neue"/>
              <a:ea typeface="Helvetica Neue"/>
              <a:cs typeface="Helvetica Neue"/>
              <a:sym typeface="Helvetica Neue"/>
            </a:endParaRPr>
          </a:p>
        </p:txBody>
      </p:sp>
      <p:sp>
        <p:nvSpPr>
          <p:cNvPr id="54" name="Google Shape;54;p119"/>
          <p:cNvSpPr/>
          <p:nvPr/>
        </p:nvSpPr>
        <p:spPr>
          <a:xfrm>
            <a:off x="449613" y="5677035"/>
            <a:ext cx="9003600"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999"/>
              <a:buFont typeface="Arial"/>
              <a:buNone/>
            </a:pPr>
            <a:r>
              <a:rPr b="0" i="0" lang="en-US" sz="999" u="none" cap="none" strike="noStrike">
                <a:solidFill>
                  <a:srgbClr val="FFFFFF"/>
                </a:solidFill>
                <a:latin typeface="Arial"/>
                <a:ea typeface="Arial"/>
                <a:cs typeface="Arial"/>
                <a:sym typeface="Arial"/>
              </a:rPr>
              <a:t>ⓒ2023 SAMSUNG. All rights reserved.</a:t>
            </a:r>
            <a:endParaRPr/>
          </a:p>
          <a:p>
            <a:pPr indent="0" lvl="0" marL="0" marR="0" rtl="0" algn="l">
              <a:lnSpc>
                <a:spcPct val="100000"/>
              </a:lnSpc>
              <a:spcBef>
                <a:spcPts val="599"/>
              </a:spcBef>
              <a:spcAft>
                <a:spcPts val="0"/>
              </a:spcAft>
              <a:buClr>
                <a:srgbClr val="FFFFFF"/>
              </a:buClr>
              <a:buSzPts val="999"/>
              <a:buFont typeface="Arial"/>
              <a:buNone/>
            </a:pPr>
            <a:r>
              <a:rPr b="0" i="0" lang="en-US" sz="999"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999"/>
              <a:buFont typeface="Arial"/>
              <a:buNone/>
            </a:pPr>
            <a:r>
              <a:rPr b="0" i="0" lang="en-US" sz="999"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999"/>
              <a:buFont typeface="Arial"/>
              <a:buNone/>
            </a:pPr>
            <a:r>
              <a:rPr b="0" i="0" lang="en-US" sz="999"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55" name="Google Shape;55;p119"/>
          <p:cNvPicPr preferRelativeResize="0"/>
          <p:nvPr/>
        </p:nvPicPr>
        <p:blipFill rotWithShape="1">
          <a:blip r:embed="rId3">
            <a:alphaModFix/>
          </a:blip>
          <a:srcRect b="0" l="0" r="0" t="0"/>
          <a:stretch/>
        </p:blipFill>
        <p:spPr>
          <a:xfrm>
            <a:off x="3713013" y="3022951"/>
            <a:ext cx="2476800" cy="812098"/>
          </a:xfrm>
          <a:prstGeom prst="rect">
            <a:avLst/>
          </a:prstGeom>
          <a:noFill/>
          <a:ln>
            <a:noFill/>
          </a:ln>
        </p:spPr>
      </p:pic>
      <p:sp>
        <p:nvSpPr>
          <p:cNvPr id="56" name="Google Shape;56;p119"/>
          <p:cNvSpPr/>
          <p:nvPr/>
        </p:nvSpPr>
        <p:spPr>
          <a:xfrm>
            <a:off x="449613" y="450000"/>
            <a:ext cx="129098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625" lIns="91275" spcFirstLastPara="1" rIns="91275" wrap="square" tIns="45625">
            <a:noAutofit/>
          </a:bodyPr>
          <a:lstStyle/>
          <a:p>
            <a:pPr indent="0" lvl="0" marL="0" marR="0" rtl="0" algn="l">
              <a:lnSpc>
                <a:spcPct val="100000"/>
              </a:lnSpc>
              <a:spcBef>
                <a:spcPts val="0"/>
              </a:spcBef>
              <a:spcAft>
                <a:spcPts val="0"/>
              </a:spcAft>
              <a:buClr>
                <a:schemeClr val="dk1"/>
              </a:buClr>
              <a:buSzPts val="1956"/>
              <a:buFont typeface="Helvetica Neue"/>
              <a:buNone/>
            </a:pPr>
            <a:r>
              <a:t/>
            </a:r>
            <a:endParaRPr sz="1956">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tx">
  <p:cSld name="TITLE_AND_BODY">
    <p:spTree>
      <p:nvGrpSpPr>
        <p:cNvPr id="57" name="Shape 57"/>
        <p:cNvGrpSpPr/>
        <p:nvPr/>
      </p:nvGrpSpPr>
      <p:grpSpPr>
        <a:xfrm>
          <a:off x="0" y="0"/>
          <a:ext cx="0" cy="0"/>
          <a:chOff x="0" y="0"/>
          <a:chExt cx="0" cy="0"/>
        </a:xfrm>
      </p:grpSpPr>
      <p:sp>
        <p:nvSpPr>
          <p:cNvPr id="58" name="Google Shape;58;p120"/>
          <p:cNvSpPr txBox="1"/>
          <p:nvPr>
            <p:ph type="title"/>
          </p:nvPr>
        </p:nvSpPr>
        <p:spPr>
          <a:xfrm>
            <a:off x="681693" y="365128"/>
            <a:ext cx="8552152"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59" name="Google Shape;59;p120"/>
          <p:cNvSpPr txBox="1"/>
          <p:nvPr>
            <p:ph idx="1" type="body"/>
          </p:nvPr>
        </p:nvSpPr>
        <p:spPr>
          <a:xfrm>
            <a:off x="681693" y="1825625"/>
            <a:ext cx="8552152" cy="43513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60" name="Google Shape;60;p120"/>
          <p:cNvSpPr txBox="1"/>
          <p:nvPr>
            <p:ph idx="12" type="sldNum"/>
          </p:nvPr>
        </p:nvSpPr>
        <p:spPr>
          <a:xfrm>
            <a:off x="8937933" y="6400416"/>
            <a:ext cx="295913" cy="276999"/>
          </a:xfrm>
          <a:prstGeom prst="rect">
            <a:avLst/>
          </a:prstGeom>
          <a:noFill/>
          <a:ln>
            <a:noFill/>
          </a:ln>
        </p:spPr>
        <p:txBody>
          <a:bodyPr anchorCtr="0" anchor="ctr" bIns="45700" lIns="45700" spcFirstLastPara="1" rIns="45700" wrap="square" tIns="45700">
            <a:spAutoFit/>
          </a:bodyPr>
          <a:lstStyle>
            <a:lvl1pPr indent="0" lvl="0" marL="0" algn="r">
              <a:spcBef>
                <a:spcPts val="0"/>
              </a:spcBef>
              <a:buNone/>
              <a:defRPr sz="1200">
                <a:solidFill>
                  <a:srgbClr val="888888"/>
                </a:solidFill>
                <a:latin typeface="Arial"/>
                <a:ea typeface="Arial"/>
                <a:cs typeface="Arial"/>
                <a:sym typeface="Arial"/>
              </a:defRPr>
            </a:lvl1pPr>
            <a:lvl2pPr indent="0" lvl="1" marL="0" algn="r">
              <a:spcBef>
                <a:spcPts val="0"/>
              </a:spcBef>
              <a:buNone/>
              <a:defRPr sz="1200">
                <a:solidFill>
                  <a:srgbClr val="888888"/>
                </a:solidFill>
                <a:latin typeface="Arial"/>
                <a:ea typeface="Arial"/>
                <a:cs typeface="Arial"/>
                <a:sym typeface="Arial"/>
              </a:defRPr>
            </a:lvl2pPr>
            <a:lvl3pPr indent="0" lvl="2" marL="0" algn="r">
              <a:spcBef>
                <a:spcPts val="0"/>
              </a:spcBef>
              <a:buNone/>
              <a:defRPr sz="1200">
                <a:solidFill>
                  <a:srgbClr val="888888"/>
                </a:solidFill>
                <a:latin typeface="Arial"/>
                <a:ea typeface="Arial"/>
                <a:cs typeface="Arial"/>
                <a:sym typeface="Arial"/>
              </a:defRPr>
            </a:lvl3pPr>
            <a:lvl4pPr indent="0" lvl="3" marL="0" algn="r">
              <a:spcBef>
                <a:spcPts val="0"/>
              </a:spcBef>
              <a:buNone/>
              <a:defRPr sz="1200">
                <a:solidFill>
                  <a:srgbClr val="888888"/>
                </a:solidFill>
                <a:latin typeface="Arial"/>
                <a:ea typeface="Arial"/>
                <a:cs typeface="Arial"/>
                <a:sym typeface="Arial"/>
              </a:defRPr>
            </a:lvl4pPr>
            <a:lvl5pPr indent="0" lvl="4" marL="0" algn="r">
              <a:spcBef>
                <a:spcPts val="0"/>
              </a:spcBef>
              <a:buNone/>
              <a:defRPr sz="1200">
                <a:solidFill>
                  <a:srgbClr val="888888"/>
                </a:solidFill>
                <a:latin typeface="Arial"/>
                <a:ea typeface="Arial"/>
                <a:cs typeface="Arial"/>
                <a:sym typeface="Arial"/>
              </a:defRPr>
            </a:lvl5pPr>
            <a:lvl6pPr indent="0" lvl="5" marL="0" algn="r">
              <a:spcBef>
                <a:spcPts val="0"/>
              </a:spcBef>
              <a:buNone/>
              <a:defRPr sz="1200">
                <a:solidFill>
                  <a:srgbClr val="888888"/>
                </a:solidFill>
                <a:latin typeface="Arial"/>
                <a:ea typeface="Arial"/>
                <a:cs typeface="Arial"/>
                <a:sym typeface="Arial"/>
              </a:defRPr>
            </a:lvl6pPr>
            <a:lvl7pPr indent="0" lvl="6" marL="0" algn="r">
              <a:spcBef>
                <a:spcPts val="0"/>
              </a:spcBef>
              <a:buNone/>
              <a:defRPr sz="1200">
                <a:solidFill>
                  <a:srgbClr val="888888"/>
                </a:solidFill>
                <a:latin typeface="Arial"/>
                <a:ea typeface="Arial"/>
                <a:cs typeface="Arial"/>
                <a:sym typeface="Arial"/>
              </a:defRPr>
            </a:lvl7pPr>
            <a:lvl8pPr indent="0" lvl="7" marL="0" algn="r">
              <a:spcBef>
                <a:spcPts val="0"/>
              </a:spcBef>
              <a:buNone/>
              <a:defRPr sz="1200">
                <a:solidFill>
                  <a:srgbClr val="888888"/>
                </a:solidFill>
                <a:latin typeface="Arial"/>
                <a:ea typeface="Arial"/>
                <a:cs typeface="Arial"/>
                <a:sym typeface="Arial"/>
              </a:defRPr>
            </a:lvl8pPr>
            <a:lvl9pPr indent="0" lvl="8" mar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사용자 지정 레이아웃">
  <p:cSld name="1_사용자 지정 레이아웃">
    <p:spTree>
      <p:nvGrpSpPr>
        <p:cNvPr id="61" name="Shape 61"/>
        <p:cNvGrpSpPr/>
        <p:nvPr/>
      </p:nvGrpSpPr>
      <p:grpSpPr>
        <a:xfrm>
          <a:off x="0" y="0"/>
          <a:ext cx="0" cy="0"/>
          <a:chOff x="0" y="0"/>
          <a:chExt cx="0" cy="0"/>
        </a:xfrm>
      </p:grpSpPr>
      <p:sp>
        <p:nvSpPr>
          <p:cNvPr id="62" name="Google Shape;62;p121"/>
          <p:cNvSpPr/>
          <p:nvPr/>
        </p:nvSpPr>
        <p:spPr>
          <a:xfrm>
            <a:off x="2" y="0"/>
            <a:ext cx="9915538" cy="1197332"/>
          </a:xfrm>
          <a:prstGeom prst="rect">
            <a:avLst/>
          </a:prstGeom>
          <a:solidFill>
            <a:srgbClr val="193EB0"/>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3" name="Google Shape;63;p121"/>
          <p:cNvSpPr txBox="1"/>
          <p:nvPr/>
        </p:nvSpPr>
        <p:spPr>
          <a:xfrm>
            <a:off x="570413" y="6347687"/>
            <a:ext cx="2892497"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rgbClr val="808080"/>
                </a:solidFill>
                <a:latin typeface="Arial"/>
                <a:ea typeface="Arial"/>
                <a:cs typeface="Arial"/>
                <a:sym typeface="Arial"/>
              </a:rPr>
              <a:t>Samsung Innovation Campus</a:t>
            </a:r>
            <a:endParaRPr/>
          </a:p>
        </p:txBody>
      </p:sp>
      <p:cxnSp>
        <p:nvCxnSpPr>
          <p:cNvPr id="64" name="Google Shape;64;p121"/>
          <p:cNvCxnSpPr/>
          <p:nvPr/>
        </p:nvCxnSpPr>
        <p:spPr>
          <a:xfrm>
            <a:off x="570411" y="6209430"/>
            <a:ext cx="8785610" cy="1"/>
          </a:xfrm>
          <a:prstGeom prst="straightConnector1">
            <a:avLst/>
          </a:prstGeom>
          <a:noFill/>
          <a:ln cap="flat" cmpd="sng" w="9525">
            <a:solidFill>
              <a:srgbClr val="BFBFBF"/>
            </a:solidFill>
            <a:prstDash val="solid"/>
            <a:miter lim="8000"/>
            <a:headEnd len="sm" w="sm" type="none"/>
            <a:tailEnd len="sm" w="sm" type="none"/>
          </a:ln>
        </p:spPr>
      </p:cxnSp>
      <p:sp>
        <p:nvSpPr>
          <p:cNvPr id="65" name="Google Shape;65;p121"/>
          <p:cNvSpPr txBox="1"/>
          <p:nvPr/>
        </p:nvSpPr>
        <p:spPr>
          <a:xfrm>
            <a:off x="7083704" y="6347710"/>
            <a:ext cx="1733465" cy="169277"/>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1100">
                <a:solidFill>
                  <a:srgbClr val="808080"/>
                </a:solidFill>
                <a:latin typeface="Arial"/>
                <a:ea typeface="Arial"/>
                <a:cs typeface="Arial"/>
                <a:sym typeface="Arial"/>
              </a:rPr>
              <a:t>Chapter 9. Galaxy Upcycling</a:t>
            </a:r>
            <a:endParaRPr/>
          </a:p>
        </p:txBody>
      </p:sp>
      <p:sp>
        <p:nvSpPr>
          <p:cNvPr id="66" name="Google Shape;66;p121"/>
          <p:cNvSpPr txBox="1"/>
          <p:nvPr>
            <p:ph idx="12" type="sldNum"/>
          </p:nvPr>
        </p:nvSpPr>
        <p:spPr>
          <a:xfrm>
            <a:off x="9206945" y="6363097"/>
            <a:ext cx="149080" cy="138499"/>
          </a:xfrm>
          <a:prstGeom prst="rect">
            <a:avLst/>
          </a:prstGeom>
          <a:noFill/>
          <a:ln>
            <a:noFill/>
          </a:ln>
        </p:spPr>
        <p:txBody>
          <a:bodyPr anchorCtr="0" anchor="ctr" bIns="0" lIns="0" spcFirstLastPara="1" rIns="0" wrap="square" tIns="0">
            <a:spAutoFit/>
          </a:bodyPr>
          <a:lstStyle>
            <a:lvl1pPr indent="0" lvl="0" marL="0" algn="r">
              <a:spcBef>
                <a:spcPts val="0"/>
              </a:spcBef>
              <a:buNone/>
              <a:defRPr sz="900">
                <a:solidFill>
                  <a:srgbClr val="808080"/>
                </a:solidFill>
                <a:latin typeface="Arial"/>
                <a:ea typeface="Arial"/>
                <a:cs typeface="Arial"/>
                <a:sym typeface="Arial"/>
              </a:defRPr>
            </a:lvl1pPr>
            <a:lvl2pPr indent="0" lvl="1" marL="0" algn="r">
              <a:spcBef>
                <a:spcPts val="0"/>
              </a:spcBef>
              <a:buNone/>
              <a:defRPr sz="900">
                <a:solidFill>
                  <a:srgbClr val="808080"/>
                </a:solidFill>
                <a:latin typeface="Arial"/>
                <a:ea typeface="Arial"/>
                <a:cs typeface="Arial"/>
                <a:sym typeface="Arial"/>
              </a:defRPr>
            </a:lvl2pPr>
            <a:lvl3pPr indent="0" lvl="2" marL="0" algn="r">
              <a:spcBef>
                <a:spcPts val="0"/>
              </a:spcBef>
              <a:buNone/>
              <a:defRPr sz="900">
                <a:solidFill>
                  <a:srgbClr val="808080"/>
                </a:solidFill>
                <a:latin typeface="Arial"/>
                <a:ea typeface="Arial"/>
                <a:cs typeface="Arial"/>
                <a:sym typeface="Arial"/>
              </a:defRPr>
            </a:lvl3pPr>
            <a:lvl4pPr indent="0" lvl="3" marL="0" algn="r">
              <a:spcBef>
                <a:spcPts val="0"/>
              </a:spcBef>
              <a:buNone/>
              <a:defRPr sz="900">
                <a:solidFill>
                  <a:srgbClr val="808080"/>
                </a:solidFill>
                <a:latin typeface="Arial"/>
                <a:ea typeface="Arial"/>
                <a:cs typeface="Arial"/>
                <a:sym typeface="Arial"/>
              </a:defRPr>
            </a:lvl4pPr>
            <a:lvl5pPr indent="0" lvl="4" marL="0" algn="r">
              <a:spcBef>
                <a:spcPts val="0"/>
              </a:spcBef>
              <a:buNone/>
              <a:defRPr sz="900">
                <a:solidFill>
                  <a:srgbClr val="808080"/>
                </a:solidFill>
                <a:latin typeface="Arial"/>
                <a:ea typeface="Arial"/>
                <a:cs typeface="Arial"/>
                <a:sym typeface="Arial"/>
              </a:defRPr>
            </a:lvl5pPr>
            <a:lvl6pPr indent="0" lvl="5" marL="0" algn="r">
              <a:spcBef>
                <a:spcPts val="0"/>
              </a:spcBef>
              <a:buNone/>
              <a:defRPr sz="900">
                <a:solidFill>
                  <a:srgbClr val="808080"/>
                </a:solidFill>
                <a:latin typeface="Arial"/>
                <a:ea typeface="Arial"/>
                <a:cs typeface="Arial"/>
                <a:sym typeface="Arial"/>
              </a:defRPr>
            </a:lvl6pPr>
            <a:lvl7pPr indent="0" lvl="6" marL="0" algn="r">
              <a:spcBef>
                <a:spcPts val="0"/>
              </a:spcBef>
              <a:buNone/>
              <a:defRPr sz="900">
                <a:solidFill>
                  <a:srgbClr val="808080"/>
                </a:solidFill>
                <a:latin typeface="Arial"/>
                <a:ea typeface="Arial"/>
                <a:cs typeface="Arial"/>
                <a:sym typeface="Arial"/>
              </a:defRPr>
            </a:lvl7pPr>
            <a:lvl8pPr indent="0" lvl="7" marL="0" algn="r">
              <a:spcBef>
                <a:spcPts val="0"/>
              </a:spcBef>
              <a:buNone/>
              <a:defRPr sz="900">
                <a:solidFill>
                  <a:srgbClr val="808080"/>
                </a:solidFill>
                <a:latin typeface="Arial"/>
                <a:ea typeface="Arial"/>
                <a:cs typeface="Arial"/>
                <a:sym typeface="Arial"/>
              </a:defRPr>
            </a:lvl8pPr>
            <a:lvl9pPr indent="0" lvl="8" marL="0" algn="r">
              <a:spcBef>
                <a:spcPts val="0"/>
              </a:spcBef>
              <a:buNone/>
              <a:defRPr sz="900">
                <a:solidFill>
                  <a:srgbClr val="80808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그림 3" id="67" name="Google Shape;67;p121"/>
          <p:cNvPicPr preferRelativeResize="0"/>
          <p:nvPr/>
        </p:nvPicPr>
        <p:blipFill rotWithShape="1">
          <a:blip r:embed="rId2">
            <a:alphaModFix/>
          </a:blip>
          <a:srcRect b="0" l="0" r="0" t="0"/>
          <a:stretch/>
        </p:blipFill>
        <p:spPr>
          <a:xfrm>
            <a:off x="8153366" y="425373"/>
            <a:ext cx="1282318" cy="21638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12"/>
          <p:cNvSpPr txBox="1"/>
          <p:nvPr>
            <p:ph type="title"/>
          </p:nvPr>
        </p:nvSpPr>
        <p:spPr>
          <a:xfrm>
            <a:off x="681693" y="365128"/>
            <a:ext cx="8552152" cy="1325563"/>
          </a:xfrm>
          <a:prstGeom prst="rect">
            <a:avLst/>
          </a:prstGeom>
          <a:noFill/>
          <a:ln>
            <a:noFill/>
          </a:ln>
        </p:spPr>
        <p:txBody>
          <a:bodyPr anchorCtr="0" anchor="ctr" bIns="45700" lIns="45700" spcFirstLastPara="1" rIns="45700" wrap="square" tIns="45700">
            <a:normAutofit/>
          </a:bodyPr>
          <a:lstStyle>
            <a:lvl1pPr lvl="0"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11" name="Google Shape;11;p112"/>
          <p:cNvSpPr txBox="1"/>
          <p:nvPr>
            <p:ph idx="1" type="body"/>
          </p:nvPr>
        </p:nvSpPr>
        <p:spPr>
          <a:xfrm>
            <a:off x="681693" y="1825625"/>
            <a:ext cx="8552152" cy="4351338"/>
          </a:xfrm>
          <a:prstGeom prst="rect">
            <a:avLst/>
          </a:prstGeom>
          <a:noFill/>
          <a:ln>
            <a:noFill/>
          </a:ln>
        </p:spPr>
        <p:txBody>
          <a:bodyPr anchorCtr="0" anchor="t" bIns="45700" lIns="45700" spcFirstLastPara="1" rIns="45700" wrap="square" tIns="45700">
            <a:normAutofit/>
          </a:bodyPr>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9pPr>
          </a:lstStyle>
          <a:p/>
        </p:txBody>
      </p:sp>
      <p:sp>
        <p:nvSpPr>
          <p:cNvPr id="12" name="Google Shape;12;p112"/>
          <p:cNvSpPr txBox="1"/>
          <p:nvPr>
            <p:ph idx="12" type="sldNum"/>
          </p:nvPr>
        </p:nvSpPr>
        <p:spPr>
          <a:xfrm>
            <a:off x="8937933" y="6400416"/>
            <a:ext cx="295913" cy="276999"/>
          </a:xfrm>
          <a:prstGeom prst="rect">
            <a:avLst/>
          </a:prstGeom>
          <a:noFill/>
          <a:ln>
            <a:noFill/>
          </a:ln>
        </p:spPr>
        <p:txBody>
          <a:bodyPr anchorCtr="0" anchor="ctr" bIns="45700" lIns="45700" spcFirstLastPara="1" rIns="45700" wrap="square" tIns="45700">
            <a:sp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1" Type="http://schemas.openxmlformats.org/officeDocument/2006/relationships/image" Target="../media/image45.jpg"/><Relationship Id="rId10" Type="http://schemas.openxmlformats.org/officeDocument/2006/relationships/image" Target="../media/image46.png"/><Relationship Id="rId12" Type="http://schemas.openxmlformats.org/officeDocument/2006/relationships/image" Target="../media/image71.jpg"/><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62.jpg"/><Relationship Id="rId5" Type="http://schemas.openxmlformats.org/officeDocument/2006/relationships/image" Target="../media/image70.jpg"/><Relationship Id="rId6" Type="http://schemas.openxmlformats.org/officeDocument/2006/relationships/image" Target="../media/image55.jpg"/><Relationship Id="rId7" Type="http://schemas.openxmlformats.org/officeDocument/2006/relationships/image" Target="../media/image77.jpg"/><Relationship Id="rId8" Type="http://schemas.openxmlformats.org/officeDocument/2006/relationships/image" Target="../media/image66.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273.jpg"/><Relationship Id="rId4" Type="http://schemas.openxmlformats.org/officeDocument/2006/relationships/image" Target="../media/image258.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265.jpg"/><Relationship Id="rId4" Type="http://schemas.openxmlformats.org/officeDocument/2006/relationships/image" Target="../media/image254.jpg"/><Relationship Id="rId5" Type="http://schemas.openxmlformats.org/officeDocument/2006/relationships/image" Target="../media/image266.jpg"/><Relationship Id="rId6" Type="http://schemas.openxmlformats.org/officeDocument/2006/relationships/image" Target="../media/image248.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259.jpg"/><Relationship Id="rId4" Type="http://schemas.openxmlformats.org/officeDocument/2006/relationships/image" Target="../media/image253.jpg"/><Relationship Id="rId5" Type="http://schemas.openxmlformats.org/officeDocument/2006/relationships/image" Target="../media/image260.jpg"/><Relationship Id="rId6" Type="http://schemas.openxmlformats.org/officeDocument/2006/relationships/image" Target="../media/image262.jpg"/><Relationship Id="rId7" Type="http://schemas.openxmlformats.org/officeDocument/2006/relationships/image" Target="../media/image271.jpg"/><Relationship Id="rId8" Type="http://schemas.openxmlformats.org/officeDocument/2006/relationships/image" Target="../media/image264.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26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27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263.jpg"/><Relationship Id="rId4" Type="http://schemas.openxmlformats.org/officeDocument/2006/relationships/image" Target="../media/image269.jpg"/><Relationship Id="rId5" Type="http://schemas.openxmlformats.org/officeDocument/2006/relationships/image" Target="../media/image270.jpg"/><Relationship Id="rId6" Type="http://schemas.openxmlformats.org/officeDocument/2006/relationships/image" Target="../media/image274.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0.xml"/><Relationship Id="rId3" Type="http://schemas.openxmlformats.org/officeDocument/2006/relationships/image" Target="../media/image1.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54.jpg"/><Relationship Id="rId13" Type="http://schemas.openxmlformats.org/officeDocument/2006/relationships/image" Target="../media/image31.jpg"/><Relationship Id="rId12" Type="http://schemas.openxmlformats.org/officeDocument/2006/relationships/image" Target="../media/image30.png"/><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me2.kr/zgyhb" TargetMode="External"/><Relationship Id="rId4" Type="http://schemas.openxmlformats.org/officeDocument/2006/relationships/image" Target="../media/image19.png"/><Relationship Id="rId9" Type="http://schemas.openxmlformats.org/officeDocument/2006/relationships/image" Target="../media/image21.jpg"/><Relationship Id="rId15" Type="http://schemas.openxmlformats.org/officeDocument/2006/relationships/image" Target="../media/image39.jpg"/><Relationship Id="rId14" Type="http://schemas.openxmlformats.org/officeDocument/2006/relationships/image" Target="../media/image25.png"/><Relationship Id="rId17" Type="http://schemas.openxmlformats.org/officeDocument/2006/relationships/image" Target="../media/image35.jpg"/><Relationship Id="rId16"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8.png"/></Relationships>
</file>

<file path=ppt/slides/_rels/slide15.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8.jpg"/><Relationship Id="rId13" Type="http://schemas.openxmlformats.org/officeDocument/2006/relationships/image" Target="../media/image58.jpg"/><Relationship Id="rId12" Type="http://schemas.openxmlformats.org/officeDocument/2006/relationships/image" Target="../media/image45.jpg"/><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2.jpg"/><Relationship Id="rId4" Type="http://schemas.openxmlformats.org/officeDocument/2006/relationships/image" Target="../media/image34.png"/><Relationship Id="rId9" Type="http://schemas.openxmlformats.org/officeDocument/2006/relationships/image" Target="../media/image38.jpg"/><Relationship Id="rId5" Type="http://schemas.openxmlformats.org/officeDocument/2006/relationships/image" Target="../media/image42.png"/><Relationship Id="rId6" Type="http://schemas.openxmlformats.org/officeDocument/2006/relationships/image" Target="../media/image50.jpg"/><Relationship Id="rId7" Type="http://schemas.openxmlformats.org/officeDocument/2006/relationships/image" Target="../media/image36.jpg"/><Relationship Id="rId8" Type="http://schemas.openxmlformats.org/officeDocument/2006/relationships/image" Target="../media/image40.jpg"/></Relationships>
</file>

<file path=ppt/slides/_rels/slide16.xml.rels><?xml version="1.0" encoding="UTF-8" standalone="yes"?><Relationships xmlns="http://schemas.openxmlformats.org/package/2006/relationships"><Relationship Id="rId11" Type="http://schemas.openxmlformats.org/officeDocument/2006/relationships/image" Target="../media/image45.jpg"/><Relationship Id="rId10" Type="http://schemas.openxmlformats.org/officeDocument/2006/relationships/image" Target="../media/image46.png"/><Relationship Id="rId12" Type="http://schemas.openxmlformats.org/officeDocument/2006/relationships/image" Target="../media/image71.jpg"/><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62.jpg"/><Relationship Id="rId5" Type="http://schemas.openxmlformats.org/officeDocument/2006/relationships/image" Target="../media/image70.jpg"/><Relationship Id="rId6" Type="http://schemas.openxmlformats.org/officeDocument/2006/relationships/image" Target="../media/image55.jpg"/><Relationship Id="rId7" Type="http://schemas.openxmlformats.org/officeDocument/2006/relationships/image" Target="../media/image77.jpg"/><Relationship Id="rId8" Type="http://schemas.openxmlformats.org/officeDocument/2006/relationships/image" Target="../media/image66.jpg"/></Relationships>
</file>

<file path=ppt/slides/_rels/slide17.xml.rels><?xml version="1.0" encoding="UTF-8" standalone="yes"?><Relationships xmlns="http://schemas.openxmlformats.org/package/2006/relationships"><Relationship Id="rId11" Type="http://schemas.openxmlformats.org/officeDocument/2006/relationships/image" Target="../media/image62.jpg"/><Relationship Id="rId10" Type="http://schemas.openxmlformats.org/officeDocument/2006/relationships/image" Target="../media/image66.jpg"/><Relationship Id="rId12" Type="http://schemas.openxmlformats.org/officeDocument/2006/relationships/image" Target="../media/image44.png"/><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6.png"/><Relationship Id="rId4" Type="http://schemas.openxmlformats.org/officeDocument/2006/relationships/image" Target="../media/image45.jpg"/><Relationship Id="rId9" Type="http://schemas.openxmlformats.org/officeDocument/2006/relationships/image" Target="../media/image77.jpg"/><Relationship Id="rId5" Type="http://schemas.openxmlformats.org/officeDocument/2006/relationships/image" Target="../media/image71.jpg"/><Relationship Id="rId6" Type="http://schemas.openxmlformats.org/officeDocument/2006/relationships/image" Target="../media/image42.png"/><Relationship Id="rId7" Type="http://schemas.openxmlformats.org/officeDocument/2006/relationships/image" Target="../media/image70.jpg"/><Relationship Id="rId8" Type="http://schemas.openxmlformats.org/officeDocument/2006/relationships/image" Target="../media/image5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9.jpg"/><Relationship Id="rId4" Type="http://schemas.openxmlformats.org/officeDocument/2006/relationships/image" Target="../media/image6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72.jpg"/><Relationship Id="rId4" Type="http://schemas.openxmlformats.org/officeDocument/2006/relationships/image" Target="../media/image76.jpg"/><Relationship Id="rId5" Type="http://schemas.openxmlformats.org/officeDocument/2006/relationships/image" Target="../media/image79.jpg"/><Relationship Id="rId6" Type="http://schemas.openxmlformats.org/officeDocument/2006/relationships/image" Target="../media/image8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78.jpg"/><Relationship Id="rId4" Type="http://schemas.openxmlformats.org/officeDocument/2006/relationships/image" Target="../media/image109.jpg"/><Relationship Id="rId5" Type="http://schemas.openxmlformats.org/officeDocument/2006/relationships/image" Target="../media/image88.jpg"/><Relationship Id="rId6" Type="http://schemas.openxmlformats.org/officeDocument/2006/relationships/image" Target="../media/image8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07.jpg"/><Relationship Id="rId4" Type="http://schemas.openxmlformats.org/officeDocument/2006/relationships/image" Target="../media/image82.jpg"/><Relationship Id="rId5" Type="http://schemas.openxmlformats.org/officeDocument/2006/relationships/image" Target="../media/image85.jpg"/><Relationship Id="rId6" Type="http://schemas.openxmlformats.org/officeDocument/2006/relationships/image" Target="../media/image98.jpg"/><Relationship Id="rId7" Type="http://schemas.openxmlformats.org/officeDocument/2006/relationships/image" Target="../media/image8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80.jpg"/><Relationship Id="rId4" Type="http://schemas.openxmlformats.org/officeDocument/2006/relationships/image" Target="../media/image94.jpg"/><Relationship Id="rId5" Type="http://schemas.openxmlformats.org/officeDocument/2006/relationships/image" Target="../media/image103.jpg"/><Relationship Id="rId6" Type="http://schemas.openxmlformats.org/officeDocument/2006/relationships/image" Target="../media/image10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17.jpg"/><Relationship Id="rId4" Type="http://schemas.openxmlformats.org/officeDocument/2006/relationships/image" Target="../media/image95.jpg"/><Relationship Id="rId5" Type="http://schemas.openxmlformats.org/officeDocument/2006/relationships/image" Target="../media/image84.jpg"/><Relationship Id="rId6" Type="http://schemas.openxmlformats.org/officeDocument/2006/relationships/image" Target="../media/image1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93.jpg"/><Relationship Id="rId4" Type="http://schemas.openxmlformats.org/officeDocument/2006/relationships/image" Target="../media/image96.jpg"/><Relationship Id="rId5" Type="http://schemas.openxmlformats.org/officeDocument/2006/relationships/image" Target="../media/image112.jpg"/><Relationship Id="rId6" Type="http://schemas.openxmlformats.org/officeDocument/2006/relationships/image" Target="../media/image10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14.jpg"/><Relationship Id="rId4" Type="http://schemas.openxmlformats.org/officeDocument/2006/relationships/image" Target="../media/image110.jpg"/><Relationship Id="rId5" Type="http://schemas.openxmlformats.org/officeDocument/2006/relationships/image" Target="../media/image104.jpg"/></Relationships>
</file>

<file path=ppt/slides/_rels/slide27.xml.rels><?xml version="1.0" encoding="UTF-8" standalone="yes"?><Relationships xmlns="http://schemas.openxmlformats.org/package/2006/relationships"><Relationship Id="rId11" Type="http://schemas.openxmlformats.org/officeDocument/2006/relationships/image" Target="../media/image66.jpg"/><Relationship Id="rId10" Type="http://schemas.openxmlformats.org/officeDocument/2006/relationships/image" Target="../media/image77.jpg"/><Relationship Id="rId12" Type="http://schemas.openxmlformats.org/officeDocument/2006/relationships/image" Target="../media/image62.jpg"/><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6.png"/><Relationship Id="rId4" Type="http://schemas.openxmlformats.org/officeDocument/2006/relationships/image" Target="../media/image45.jpg"/><Relationship Id="rId9" Type="http://schemas.openxmlformats.org/officeDocument/2006/relationships/image" Target="../media/image55.jpg"/><Relationship Id="rId5" Type="http://schemas.openxmlformats.org/officeDocument/2006/relationships/image" Target="../media/image71.jpg"/><Relationship Id="rId6" Type="http://schemas.openxmlformats.org/officeDocument/2006/relationships/image" Target="../media/image44.png"/><Relationship Id="rId7" Type="http://schemas.openxmlformats.org/officeDocument/2006/relationships/image" Target="../media/image42.png"/><Relationship Id="rId8" Type="http://schemas.openxmlformats.org/officeDocument/2006/relationships/image" Target="../media/image7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www.samsung.com/levant/support/mobile-devices/galaxy-s9-what-is-the-device-layout/" TargetMode="External"/><Relationship Id="rId4" Type="http://schemas.openxmlformats.org/officeDocument/2006/relationships/image" Target="../media/image119.png"/><Relationship Id="rId5" Type="http://schemas.openxmlformats.org/officeDocument/2006/relationships/image" Target="../media/image122.png"/><Relationship Id="rId6" Type="http://schemas.openxmlformats.org/officeDocument/2006/relationships/image" Target="../media/image14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13.jpg"/><Relationship Id="rId4" Type="http://schemas.openxmlformats.org/officeDocument/2006/relationships/image" Target="../media/image126.jpg"/><Relationship Id="rId5" Type="http://schemas.openxmlformats.org/officeDocument/2006/relationships/image" Target="../media/image1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20.jpg"/><Relationship Id="rId4" Type="http://schemas.openxmlformats.org/officeDocument/2006/relationships/image" Target="../media/image137.jpg"/><Relationship Id="rId5" Type="http://schemas.openxmlformats.org/officeDocument/2006/relationships/image" Target="../media/image123.jpg"/><Relationship Id="rId6" Type="http://schemas.openxmlformats.org/officeDocument/2006/relationships/image" Target="../media/image139.jpg"/><Relationship Id="rId7" Type="http://schemas.openxmlformats.org/officeDocument/2006/relationships/image" Target="../media/image1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35.jpg"/><Relationship Id="rId4" Type="http://schemas.openxmlformats.org/officeDocument/2006/relationships/image" Target="../media/image131.jpg"/><Relationship Id="rId5" Type="http://schemas.openxmlformats.org/officeDocument/2006/relationships/image" Target="../media/image138.jpg"/><Relationship Id="rId6" Type="http://schemas.openxmlformats.org/officeDocument/2006/relationships/image" Target="../media/image14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56.jpg"/><Relationship Id="rId4" Type="http://schemas.openxmlformats.org/officeDocument/2006/relationships/image" Target="../media/image127.jpg"/><Relationship Id="rId5" Type="http://schemas.openxmlformats.org/officeDocument/2006/relationships/image" Target="../media/image129.jpg"/><Relationship Id="rId6" Type="http://schemas.openxmlformats.org/officeDocument/2006/relationships/image" Target="../media/image13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28.jpg"/><Relationship Id="rId4" Type="http://schemas.openxmlformats.org/officeDocument/2006/relationships/image" Target="../media/image134.jpg"/><Relationship Id="rId5" Type="http://schemas.openxmlformats.org/officeDocument/2006/relationships/image" Target="../media/image133.jpg"/><Relationship Id="rId6" Type="http://schemas.openxmlformats.org/officeDocument/2006/relationships/image" Target="../media/image136.jpg"/><Relationship Id="rId7" Type="http://schemas.openxmlformats.org/officeDocument/2006/relationships/image" Target="../media/image13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48.jpg"/><Relationship Id="rId4" Type="http://schemas.openxmlformats.org/officeDocument/2006/relationships/image" Target="../media/image152.jpg"/><Relationship Id="rId5" Type="http://schemas.openxmlformats.org/officeDocument/2006/relationships/image" Target="../media/image153.jpg"/><Relationship Id="rId6" Type="http://schemas.openxmlformats.org/officeDocument/2006/relationships/image" Target="../media/image162.jpg"/><Relationship Id="rId7" Type="http://schemas.openxmlformats.org/officeDocument/2006/relationships/image" Target="../media/image14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s://www.samsung.com/levant/support/mobile-devices/galaxy-s9-what-is-the-device-layout/" TargetMode="External"/><Relationship Id="rId4" Type="http://schemas.openxmlformats.org/officeDocument/2006/relationships/image" Target="../media/image145.png"/><Relationship Id="rId5" Type="http://schemas.openxmlformats.org/officeDocument/2006/relationships/image" Target="../media/image149.png"/><Relationship Id="rId6" Type="http://schemas.openxmlformats.org/officeDocument/2006/relationships/image" Target="../media/image16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47.jpg"/><Relationship Id="rId4" Type="http://schemas.openxmlformats.org/officeDocument/2006/relationships/image" Target="../media/image141.jpg"/><Relationship Id="rId5" Type="http://schemas.openxmlformats.org/officeDocument/2006/relationships/image" Target="../media/image15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57.jpg"/><Relationship Id="rId4" Type="http://schemas.openxmlformats.org/officeDocument/2006/relationships/image" Target="../media/image140.jpg"/><Relationship Id="rId5" Type="http://schemas.openxmlformats.org/officeDocument/2006/relationships/image" Target="../media/image16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58.jpg"/><Relationship Id="rId4" Type="http://schemas.openxmlformats.org/officeDocument/2006/relationships/image" Target="../media/image19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hyperlink" Target="https://www.samsung.com/levant/support/mobile-devices/galaxy-s9-what-is-the-device-layout/" TargetMode="External"/><Relationship Id="rId4" Type="http://schemas.openxmlformats.org/officeDocument/2006/relationships/image" Target="../media/image145.png"/><Relationship Id="rId5" Type="http://schemas.openxmlformats.org/officeDocument/2006/relationships/image" Target="../media/image1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68.jpg"/><Relationship Id="rId4" Type="http://schemas.openxmlformats.org/officeDocument/2006/relationships/image" Target="../media/image16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78.jpg"/><Relationship Id="rId4" Type="http://schemas.openxmlformats.org/officeDocument/2006/relationships/image" Target="../media/image167.jpg"/><Relationship Id="rId5" Type="http://schemas.openxmlformats.org/officeDocument/2006/relationships/image" Target="../media/image17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81.jpg"/><Relationship Id="rId4" Type="http://schemas.openxmlformats.org/officeDocument/2006/relationships/image" Target="../media/image17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hyperlink" Target="https://www.samsung.com/levant/support/mobile-devices/galaxy-s9-what-is-the-device-layout/" TargetMode="External"/><Relationship Id="rId4" Type="http://schemas.openxmlformats.org/officeDocument/2006/relationships/image" Target="../media/image145.png"/><Relationship Id="rId5" Type="http://schemas.openxmlformats.org/officeDocument/2006/relationships/image" Target="../media/image149.png"/><Relationship Id="rId6" Type="http://schemas.openxmlformats.org/officeDocument/2006/relationships/image" Target="../media/image17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09.jpg"/><Relationship Id="rId4" Type="http://schemas.openxmlformats.org/officeDocument/2006/relationships/image" Target="../media/image164.jpg"/><Relationship Id="rId5" Type="http://schemas.openxmlformats.org/officeDocument/2006/relationships/image" Target="../media/image196.jpg"/><Relationship Id="rId6" Type="http://schemas.openxmlformats.org/officeDocument/2006/relationships/image" Target="../media/image12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95.jpg"/><Relationship Id="rId4" Type="http://schemas.openxmlformats.org/officeDocument/2006/relationships/image" Target="../media/image182.jpg"/><Relationship Id="rId5" Type="http://schemas.openxmlformats.org/officeDocument/2006/relationships/image" Target="../media/image179.jpg"/></Relationships>
</file>

<file path=ppt/slides/_rels/slide46.xml.rels><?xml version="1.0" encoding="UTF-8" standalone="yes"?><Relationships xmlns="http://schemas.openxmlformats.org/package/2006/relationships"><Relationship Id="rId11" Type="http://schemas.openxmlformats.org/officeDocument/2006/relationships/image" Target="../media/image45.jpg"/><Relationship Id="rId10" Type="http://schemas.openxmlformats.org/officeDocument/2006/relationships/image" Target="../media/image46.png"/><Relationship Id="rId12" Type="http://schemas.openxmlformats.org/officeDocument/2006/relationships/image" Target="../media/image71.jpg"/><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62.jpg"/><Relationship Id="rId5" Type="http://schemas.openxmlformats.org/officeDocument/2006/relationships/image" Target="../media/image70.jpg"/><Relationship Id="rId6" Type="http://schemas.openxmlformats.org/officeDocument/2006/relationships/image" Target="../media/image55.jpg"/><Relationship Id="rId7" Type="http://schemas.openxmlformats.org/officeDocument/2006/relationships/image" Target="../media/image77.jpg"/><Relationship Id="rId8" Type="http://schemas.openxmlformats.org/officeDocument/2006/relationships/image" Target="../media/image6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9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0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2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2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1" Type="http://schemas.openxmlformats.org/officeDocument/2006/relationships/image" Target="../media/image45.jpg"/><Relationship Id="rId10" Type="http://schemas.openxmlformats.org/officeDocument/2006/relationships/image" Target="../media/image46.png"/><Relationship Id="rId12" Type="http://schemas.openxmlformats.org/officeDocument/2006/relationships/image" Target="../media/image71.jpg"/><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62.jpg"/><Relationship Id="rId5" Type="http://schemas.openxmlformats.org/officeDocument/2006/relationships/image" Target="../media/image70.jpg"/><Relationship Id="rId6" Type="http://schemas.openxmlformats.org/officeDocument/2006/relationships/image" Target="../media/image55.jpg"/><Relationship Id="rId7" Type="http://schemas.openxmlformats.org/officeDocument/2006/relationships/image" Target="../media/image77.jpg"/><Relationship Id="rId8" Type="http://schemas.openxmlformats.org/officeDocument/2006/relationships/image" Target="../media/image6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hyperlink" Target="https://smartthings.developer.samsung.com/" TargetMode="External"/><Relationship Id="rId4" Type="http://schemas.openxmlformats.org/officeDocument/2006/relationships/image" Target="../media/image2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2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20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20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20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20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2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20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22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21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21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229.png"/><Relationship Id="rId4" Type="http://schemas.openxmlformats.org/officeDocument/2006/relationships/image" Target="../media/image220.png"/><Relationship Id="rId5" Type="http://schemas.openxmlformats.org/officeDocument/2006/relationships/image" Target="../media/image22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2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216.png"/><Relationship Id="rId4" Type="http://schemas.openxmlformats.org/officeDocument/2006/relationships/image" Target="../media/image224.png"/><Relationship Id="rId5" Type="http://schemas.openxmlformats.org/officeDocument/2006/relationships/image" Target="../media/image21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26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22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218.png"/><Relationship Id="rId4" Type="http://schemas.openxmlformats.org/officeDocument/2006/relationships/image" Target="../media/image21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217.png"/><Relationship Id="rId4" Type="http://schemas.openxmlformats.org/officeDocument/2006/relationships/image" Target="../media/image251.png"/><Relationship Id="rId5" Type="http://schemas.openxmlformats.org/officeDocument/2006/relationships/image" Target="../media/image2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23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23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24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22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275.png"/><Relationship Id="rId4" Type="http://schemas.openxmlformats.org/officeDocument/2006/relationships/image" Target="../media/image24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24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24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24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25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11.jpg"/><Relationship Id="rId8"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25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256.png"/><Relationship Id="rId4" Type="http://schemas.openxmlformats.org/officeDocument/2006/relationships/image" Target="../media/image247.png"/><Relationship Id="rId5" Type="http://schemas.openxmlformats.org/officeDocument/2006/relationships/image" Target="../media/image25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0"/>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1.1. Introduction to Galaxy Upcycling </a:t>
            </a:r>
            <a:endParaRPr/>
          </a:p>
        </p:txBody>
      </p:sp>
      <p:sp>
        <p:nvSpPr>
          <p:cNvPr id="178" name="Google Shape;178;p10"/>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01</a:t>
            </a:r>
            <a:endParaRPr/>
          </a:p>
        </p:txBody>
      </p:sp>
      <p:sp>
        <p:nvSpPr>
          <p:cNvPr id="179" name="Google Shape;179;p10"/>
          <p:cNvSpPr txBox="1"/>
          <p:nvPr/>
        </p:nvSpPr>
        <p:spPr>
          <a:xfrm>
            <a:off x="2484181" y="5701372"/>
            <a:ext cx="4937641" cy="538609"/>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2021. 10 (USA, Reuters Events: Responsible Business 2021)</a:t>
            </a:r>
            <a:endParaRPr/>
          </a:p>
          <a:p>
            <a:pPr indent="0" lvl="0" marL="0" marR="0" rtl="0" algn="ctr">
              <a:spcBef>
                <a:spcPts val="600"/>
              </a:spcBef>
              <a:spcAft>
                <a:spcPts val="0"/>
              </a:spcAft>
              <a:buNone/>
            </a:pPr>
            <a:r>
              <a:rPr lang="en-US" sz="1000">
                <a:solidFill>
                  <a:srgbClr val="000000"/>
                </a:solidFill>
                <a:latin typeface="Arial"/>
                <a:ea typeface="Arial"/>
                <a:cs typeface="Arial"/>
                <a:sym typeface="Arial"/>
              </a:rPr>
              <a:t>Highly Commended – Circular Transition Award</a:t>
            </a:r>
            <a:endParaRPr sz="1000">
              <a:solidFill>
                <a:srgbClr val="000000"/>
              </a:solidFill>
              <a:latin typeface="Arial"/>
              <a:ea typeface="Arial"/>
              <a:cs typeface="Arial"/>
              <a:sym typeface="Arial"/>
            </a:endParaRPr>
          </a:p>
        </p:txBody>
      </p:sp>
      <p:sp>
        <p:nvSpPr>
          <p:cNvPr id="180" name="Google Shape;180;p10"/>
          <p:cNvSpPr txBox="1"/>
          <p:nvPr/>
        </p:nvSpPr>
        <p:spPr>
          <a:xfrm>
            <a:off x="632520" y="2028963"/>
            <a:ext cx="8914726" cy="866776"/>
          </a:xfrm>
          <a:prstGeom prst="rect">
            <a:avLst/>
          </a:prstGeom>
          <a:noFill/>
          <a:ln>
            <a:noFill/>
          </a:ln>
        </p:spPr>
        <p:txBody>
          <a:bodyPr anchorCtr="0" anchor="t" bIns="45700" lIns="45700" spcFirstLastPara="1" rIns="45700" wrap="square" tIns="45700">
            <a:spAutoFit/>
          </a:bodyPr>
          <a:lstStyle/>
          <a:p>
            <a:pPr indent="-285750" lvl="0" marL="285750" marR="0" rtl="0" algn="l">
              <a:lnSpc>
                <a:spcPct val="120000"/>
              </a:lnSpc>
              <a:spcBef>
                <a:spcPts val="0"/>
              </a:spcBef>
              <a:spcAft>
                <a:spcPts val="0"/>
              </a:spcAft>
              <a:buClr>
                <a:srgbClr val="193EB0"/>
              </a:buClr>
              <a:buSzPts val="1398"/>
              <a:buFont typeface="Helvetica Neue"/>
              <a:buChar char="‣"/>
            </a:pPr>
            <a:r>
              <a:rPr lang="en-US" sz="1398">
                <a:solidFill>
                  <a:srgbClr val="262626"/>
                </a:solidFill>
                <a:latin typeface="Arial"/>
                <a:ea typeface="Arial"/>
                <a:cs typeface="Arial"/>
                <a:sym typeface="Arial"/>
              </a:rPr>
              <a:t>Judges noted that Samsung’s upcycling solution is “A simple initiative with a basic idea, which helps shift the mindset on the value of old phones. A genuine closed loop versus recycling of e-waste with an innovative twist.”</a:t>
            </a:r>
            <a:endParaRPr/>
          </a:p>
        </p:txBody>
      </p:sp>
      <p:sp>
        <p:nvSpPr>
          <p:cNvPr id="181" name="Google Shape;181;p10"/>
          <p:cNvSpPr txBox="1"/>
          <p:nvPr>
            <p:ph idx="4" type="body"/>
          </p:nvPr>
        </p:nvSpPr>
        <p:spPr>
          <a:xfrm>
            <a:off x="541535" y="1523632"/>
            <a:ext cx="8785250" cy="321192"/>
          </a:xfrm>
          <a:prstGeom prst="rect">
            <a:avLst/>
          </a:prstGeom>
          <a:noFill/>
          <a:ln>
            <a:noFill/>
          </a:ln>
        </p:spPr>
        <p:txBody>
          <a:bodyPr anchorCtr="0" anchor="t" bIns="0" lIns="0" spcFirstLastPara="1" rIns="0" wrap="square" tIns="0">
            <a:noAutofit/>
          </a:bodyPr>
          <a:lstStyle/>
          <a:p>
            <a:pPr indent="-177569" lvl="0" marL="177569" rtl="0" algn="l">
              <a:lnSpc>
                <a:spcPct val="128428"/>
              </a:lnSpc>
              <a:spcBef>
                <a:spcPts val="0"/>
              </a:spcBef>
              <a:spcAft>
                <a:spcPts val="0"/>
              </a:spcAft>
              <a:buClr>
                <a:srgbClr val="262626"/>
              </a:buClr>
              <a:buSzPts val="1400"/>
              <a:buFont typeface="Arial"/>
              <a:buChar char="•"/>
            </a:pPr>
            <a:r>
              <a:rPr lang="en-US" sz="1400"/>
              <a:t>Galaxy Upcycling at Home is recognized at the Reuters Responsible Business Awards</a:t>
            </a:r>
            <a:endParaRPr/>
          </a:p>
        </p:txBody>
      </p:sp>
      <p:pic>
        <p:nvPicPr>
          <p:cNvPr id="182" name="Google Shape;182;p10"/>
          <p:cNvPicPr preferRelativeResize="0"/>
          <p:nvPr/>
        </p:nvPicPr>
        <p:blipFill rotWithShape="1">
          <a:blip r:embed="rId3">
            <a:alphaModFix/>
          </a:blip>
          <a:srcRect b="0" l="0" r="0" t="0"/>
          <a:stretch/>
        </p:blipFill>
        <p:spPr>
          <a:xfrm>
            <a:off x="2319615" y="2916656"/>
            <a:ext cx="5266770" cy="275730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100"/>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448" name="Google Shape;1448;p100"/>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Check esp32 booting status whether it’s normal or not (3/3)</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449" name="Google Shape;1449;p100"/>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4.4. Add a Test Device</a:t>
            </a:r>
            <a:endParaRPr/>
          </a:p>
        </p:txBody>
      </p:sp>
      <p:sp>
        <p:nvSpPr>
          <p:cNvPr id="1450" name="Google Shape;1450;p100"/>
          <p:cNvSpPr txBox="1"/>
          <p:nvPr/>
        </p:nvSpPr>
        <p:spPr>
          <a:xfrm>
            <a:off x="1172580" y="1818738"/>
            <a:ext cx="7560840" cy="4247315"/>
          </a:xfrm>
          <a:prstGeom prst="rect">
            <a:avLst/>
          </a:prstGeom>
          <a:solidFill>
            <a:schemeClr val="dk1"/>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000">
                <a:solidFill>
                  <a:srgbClr val="FFFFFF"/>
                </a:solidFill>
                <a:latin typeface="Calibri"/>
                <a:ea typeface="Calibri"/>
                <a:cs typeface="Calibri"/>
                <a:sym typeface="Calibri"/>
              </a:rPr>
              <a:t>I (2601) [IoT]: _do_iot_main_command(499) &gt; curr_main_cmd:2, curr_main_state:-1/0</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(2611) [IoT]: _do_cmd_tout_check(1041) &gt; New state updated for 0</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(2611) [IoT]: _do_iot_main_command(499) &gt; curr_main_cmd:10, curr_main_state:0/0</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(2621) [IoT]: iot_bsp_wifi_set_mode(234) &gt; iot_bsp_wifi_set_mode = 1</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(2711) phy: phy_version: 4180, cb3948e, Sep 12 2019, 16:39:13, 0, 0</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(2711) wifi:mode : sta (30:ae:a4:97:48:d8)</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(2711) [IoT]: iot_bsp_wifi_set_mode(265) &gt; WiFi Station Started</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(4761) [IoT]: event_handler(167) &gt; event_handler = 1</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(4811) [IoT]: iot_easysetup_create_ssid(91) &gt; &gt;&gt; SIC GalUp Thi[eips] &lt;&lt;</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(4811) [IoT]: _do_update_timeout(200) &gt; Current timeout : 300000 for 0/1</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(4811) [IoT]: _do_iot_main_command(499) &gt; curr_main_cmd:1, curr_main_state:0/1</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(4821) [IoT]: iot_bsp_wifi_set_mode(234) &gt; iot_bsp_wifi_set_mode = 3</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(4831) wifi:mode : sta (YOUR_ESP32_WIFI_MAC) + softAP (YOUR_ESP32_SOFTAP_MAC)</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(4831) wifi:Total power save buffer number: 16</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(4841) wifi:Init max length of beacon: 752/752</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(4841) wifi:Init max length of beacon: 752/752</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(5821) wifi:Total power save buffer number: 16</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(5831) [IoT]: event_handler(135) &gt; SYSTEM_EVENT_AP_START</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(5831) [IoT]: iot_bsp_wifi_set_mode(382) &gt; AP Mode Started</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(5831) [IoT]: iot_easysetup_init(494) &gt; IOT_STATE_PROV_ES_START</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(5841) [IoT]: es_http_init(159) &gt; http tcp init!!</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(5841) [IoT]: iot_easysetup_init(531) &gt; IOT_STATE_PROV_ES_INIT_DONE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(5851) [IoT]: event_handler(140) &gt; SYSTEM_EVENT_AP_STOP</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(5861) [IoT]: event_handler(135) &gt; SYSTEM_EVENT_AP_START</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(5861) [IoT]: _do_cmd_tout_check(1041) &gt; New state updated for 1</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(5871) [IoT]: _do_status_report(304) &gt; Call usr status_cb with 2/1</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status: 2, stat: 1</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cxnSp>
        <p:nvCxnSpPr>
          <p:cNvPr id="1456" name="Google Shape;1456;p101"/>
          <p:cNvCxnSpPr/>
          <p:nvPr/>
        </p:nvCxnSpPr>
        <p:spPr>
          <a:xfrm flipH="1" rot="10800000">
            <a:off x="3809335" y="4233404"/>
            <a:ext cx="2322081" cy="603400"/>
          </a:xfrm>
          <a:prstGeom prst="straightConnector1">
            <a:avLst/>
          </a:prstGeom>
          <a:noFill/>
          <a:ln cap="flat" cmpd="sng" w="9525">
            <a:solidFill>
              <a:srgbClr val="000000"/>
            </a:solidFill>
            <a:prstDash val="solid"/>
            <a:miter lim="8000"/>
            <a:headEnd len="med" w="med" type="triangle"/>
            <a:tailEnd len="med" w="med" type="triangle"/>
          </a:ln>
        </p:spPr>
      </p:cxnSp>
      <p:sp>
        <p:nvSpPr>
          <p:cNvPr id="1457" name="Google Shape;1457;p101"/>
          <p:cNvSpPr/>
          <p:nvPr/>
        </p:nvSpPr>
        <p:spPr>
          <a:xfrm flipH="1" rot="10800000">
            <a:off x="2432720" y="2413395"/>
            <a:ext cx="1595358" cy="390441"/>
          </a:xfrm>
          <a:custGeom>
            <a:rect b="b" l="l" r="r" t="t"/>
            <a:pathLst>
              <a:path extrusionOk="0" h="21600" w="21600">
                <a:moveTo>
                  <a:pt x="21600" y="0"/>
                </a:moveTo>
                <a:lnTo>
                  <a:pt x="0" y="21600"/>
                </a:lnTo>
              </a:path>
            </a:pathLst>
          </a:custGeom>
          <a:noFill/>
          <a:ln cap="flat" cmpd="sng" w="9525">
            <a:solidFill>
              <a:srgbClr val="000000"/>
            </a:solidFill>
            <a:prstDash val="solid"/>
            <a:miter lim="8000"/>
            <a:headEnd len="med" w="med" type="triangl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458" name="Google Shape;1458;p101"/>
          <p:cNvCxnSpPr/>
          <p:nvPr/>
        </p:nvCxnSpPr>
        <p:spPr>
          <a:xfrm>
            <a:off x="5482308" y="2799083"/>
            <a:ext cx="1613298" cy="910333"/>
          </a:xfrm>
          <a:prstGeom prst="straightConnector1">
            <a:avLst/>
          </a:prstGeom>
          <a:noFill/>
          <a:ln cap="flat" cmpd="sng" w="9525">
            <a:solidFill>
              <a:srgbClr val="000000"/>
            </a:solidFill>
            <a:prstDash val="solid"/>
            <a:miter lim="8000"/>
            <a:headEnd len="med" w="med" type="triangle"/>
            <a:tailEnd len="med" w="med" type="triangle"/>
          </a:ln>
        </p:spPr>
      </p:cxnSp>
      <p:sp>
        <p:nvSpPr>
          <p:cNvPr id="1459" name="Google Shape;1459;p101"/>
          <p:cNvSpPr txBox="1"/>
          <p:nvPr/>
        </p:nvSpPr>
        <p:spPr>
          <a:xfrm>
            <a:off x="1390630" y="2451600"/>
            <a:ext cx="788034" cy="584775"/>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MCU</a:t>
            </a:r>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(ESP32)</a:t>
            </a:r>
            <a:endParaRPr sz="1600">
              <a:solidFill>
                <a:srgbClr val="000000"/>
              </a:solidFill>
              <a:latin typeface="Arial"/>
              <a:ea typeface="Arial"/>
              <a:cs typeface="Arial"/>
              <a:sym typeface="Arial"/>
            </a:endParaRPr>
          </a:p>
        </p:txBody>
      </p:sp>
      <p:pic>
        <p:nvPicPr>
          <p:cNvPr descr="ESP32-S2 Saola 1R Development Board" id="1460" name="Google Shape;1460;p101"/>
          <p:cNvPicPr preferRelativeResize="0"/>
          <p:nvPr/>
        </p:nvPicPr>
        <p:blipFill rotWithShape="1">
          <a:blip r:embed="rId3">
            <a:alphaModFix/>
          </a:blip>
          <a:srcRect b="0" l="0" r="0" t="0"/>
          <a:stretch/>
        </p:blipFill>
        <p:spPr>
          <a:xfrm>
            <a:off x="1496617" y="1987756"/>
            <a:ext cx="598061" cy="598061"/>
          </a:xfrm>
          <a:prstGeom prst="rect">
            <a:avLst/>
          </a:prstGeom>
          <a:noFill/>
          <a:ln>
            <a:noFill/>
          </a:ln>
        </p:spPr>
      </p:pic>
      <p:sp>
        <p:nvSpPr>
          <p:cNvPr id="1461" name="Google Shape;1461;p101"/>
          <p:cNvSpPr/>
          <p:nvPr/>
        </p:nvSpPr>
        <p:spPr>
          <a:xfrm>
            <a:off x="590811" y="1811504"/>
            <a:ext cx="2386321" cy="1286427"/>
          </a:xfrm>
          <a:prstGeom prst="roundRect">
            <a:avLst>
              <a:gd fmla="val 7190" name="adj"/>
            </a:avLst>
          </a:prstGeom>
          <a:solidFill>
            <a:srgbClr val="92D050">
              <a:alpha val="40000"/>
            </a:srgbClr>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62" name="Google Shape;1462;p101"/>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Practice Status</a:t>
            </a:r>
            <a:endParaRPr/>
          </a:p>
        </p:txBody>
      </p:sp>
      <p:sp>
        <p:nvSpPr>
          <p:cNvPr id="1463" name="Google Shape;1463;p101"/>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grpSp>
        <p:nvGrpSpPr>
          <p:cNvPr id="1464" name="Google Shape;1464;p101"/>
          <p:cNvGrpSpPr/>
          <p:nvPr/>
        </p:nvGrpSpPr>
        <p:grpSpPr>
          <a:xfrm>
            <a:off x="7615206" y="3316642"/>
            <a:ext cx="1172648" cy="370845"/>
            <a:chOff x="0" y="0"/>
            <a:chExt cx="1172646" cy="370843"/>
          </a:xfrm>
        </p:grpSpPr>
        <p:sp>
          <p:nvSpPr>
            <p:cNvPr id="1465" name="Google Shape;1465;p101"/>
            <p:cNvSpPr/>
            <p:nvPr/>
          </p:nvSpPr>
          <p:spPr>
            <a:xfrm>
              <a:off x="0" y="8421"/>
              <a:ext cx="1172646" cy="354001"/>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66" name="Google Shape;1466;p101"/>
            <p:cNvSpPr txBox="1"/>
            <p:nvPr/>
          </p:nvSpPr>
          <p:spPr>
            <a:xfrm>
              <a:off x="45718" y="0"/>
              <a:ext cx="1081209" cy="370843"/>
            </a:xfrm>
            <a:prstGeom prst="rect">
              <a:avLst/>
            </a:prstGeom>
            <a:noFill/>
            <a:ln>
              <a:noFill/>
            </a:ln>
          </p:spPr>
          <p:txBody>
            <a:bodyPr anchorCtr="0" anchor="ctr" bIns="45700" lIns="45700" spcFirstLastPara="1" rIns="45700" wrap="square" tIns="45700">
              <a:spAutoFit/>
            </a:bodyPr>
            <a:lstStyle/>
            <a:p>
              <a:pPr indent="0" lvl="0" marL="0" marR="0" rtl="0" algn="ctr">
                <a:spcBef>
                  <a:spcPts val="0"/>
                </a:spcBef>
                <a:spcAft>
                  <a:spcPts val="0"/>
                </a:spcAft>
                <a:buNone/>
              </a:pPr>
              <a:r>
                <a:rPr lang="en-US" sz="1800">
                  <a:solidFill>
                    <a:srgbClr val="FFFFFF"/>
                  </a:solidFill>
                  <a:latin typeface="Arial"/>
                  <a:ea typeface="Arial"/>
                  <a:cs typeface="Arial"/>
                  <a:sym typeface="Arial"/>
                </a:rPr>
                <a:t>Protocol</a:t>
              </a:r>
              <a:endParaRPr/>
            </a:p>
          </p:txBody>
        </p:sp>
      </p:grpSp>
      <p:sp>
        <p:nvSpPr>
          <p:cNvPr id="1467" name="Google Shape;1467;p101"/>
          <p:cNvSpPr txBox="1"/>
          <p:nvPr/>
        </p:nvSpPr>
        <p:spPr>
          <a:xfrm>
            <a:off x="1135312" y="5604832"/>
            <a:ext cx="1849222" cy="584775"/>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Old Galaxy with</a:t>
            </a:r>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Galaxy Upcycle app</a:t>
            </a:r>
            <a:endParaRPr/>
          </a:p>
        </p:txBody>
      </p:sp>
      <p:grpSp>
        <p:nvGrpSpPr>
          <p:cNvPr id="1468" name="Google Shape;1468;p101"/>
          <p:cNvGrpSpPr/>
          <p:nvPr/>
        </p:nvGrpSpPr>
        <p:grpSpPr>
          <a:xfrm>
            <a:off x="6131415" y="3944298"/>
            <a:ext cx="964191" cy="594812"/>
            <a:chOff x="0" y="0"/>
            <a:chExt cx="964189" cy="594810"/>
          </a:xfrm>
        </p:grpSpPr>
        <p:sp>
          <p:nvSpPr>
            <p:cNvPr id="1469" name="Google Shape;1469;p101"/>
            <p:cNvSpPr/>
            <p:nvPr/>
          </p:nvSpPr>
          <p:spPr>
            <a:xfrm>
              <a:off x="0" y="112256"/>
              <a:ext cx="964189" cy="370298"/>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1470" name="Google Shape;1470;p101"/>
            <p:cNvSpPr txBox="1"/>
            <p:nvPr/>
          </p:nvSpPr>
          <p:spPr>
            <a:xfrm>
              <a:off x="60831" y="0"/>
              <a:ext cx="842527" cy="594810"/>
            </a:xfrm>
            <a:prstGeom prst="rect">
              <a:avLst/>
            </a:prstGeom>
            <a:no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WebRTC</a:t>
              </a:r>
              <a:endParaRPr/>
            </a:p>
          </p:txBody>
        </p:sp>
      </p:grpSp>
      <p:sp>
        <p:nvSpPr>
          <p:cNvPr id="1471" name="Google Shape;1471;p101"/>
          <p:cNvSpPr/>
          <p:nvPr/>
        </p:nvSpPr>
        <p:spPr>
          <a:xfrm>
            <a:off x="2264648" y="2996953"/>
            <a:ext cx="1763431" cy="982821"/>
          </a:xfrm>
          <a:custGeom>
            <a:rect b="b" l="l" r="r" t="t"/>
            <a:pathLst>
              <a:path extrusionOk="0" h="21600" w="21600">
                <a:moveTo>
                  <a:pt x="21600" y="0"/>
                </a:moveTo>
                <a:lnTo>
                  <a:pt x="0" y="21600"/>
                </a:lnTo>
              </a:path>
            </a:pathLst>
          </a:custGeom>
          <a:noFill/>
          <a:ln cap="flat" cmpd="sng" w="9525">
            <a:solidFill>
              <a:srgbClr val="000000"/>
            </a:solidFill>
            <a:prstDash val="solid"/>
            <a:miter lim="8000"/>
            <a:headEnd len="med" w="med" type="triangl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2" name="Google Shape;1472;p101"/>
          <p:cNvSpPr txBox="1"/>
          <p:nvPr/>
        </p:nvSpPr>
        <p:spPr>
          <a:xfrm rot="-1696115">
            <a:off x="2729468" y="3158017"/>
            <a:ext cx="800377"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sp>
        <p:nvSpPr>
          <p:cNvPr id="1473" name="Google Shape;1473;p101"/>
          <p:cNvSpPr txBox="1"/>
          <p:nvPr/>
        </p:nvSpPr>
        <p:spPr>
          <a:xfrm rot="1601993">
            <a:off x="6050497" y="2953529"/>
            <a:ext cx="739944"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grpSp>
        <p:nvGrpSpPr>
          <p:cNvPr id="1474" name="Google Shape;1474;p101"/>
          <p:cNvGrpSpPr/>
          <p:nvPr/>
        </p:nvGrpSpPr>
        <p:grpSpPr>
          <a:xfrm>
            <a:off x="4238045" y="1863191"/>
            <a:ext cx="1227144" cy="1227144"/>
            <a:chOff x="0" y="0"/>
            <a:chExt cx="1227143" cy="1227143"/>
          </a:xfrm>
        </p:grpSpPr>
        <p:sp>
          <p:nvSpPr>
            <p:cNvPr id="1475" name="Google Shape;1475;p101"/>
            <p:cNvSpPr/>
            <p:nvPr/>
          </p:nvSpPr>
          <p:spPr>
            <a:xfrm>
              <a:off x="0" y="0"/>
              <a:ext cx="1227143" cy="1227143"/>
            </a:xfrm>
            <a:prstGeom prst="ellipse">
              <a:avLst/>
            </a:prstGeom>
            <a:solidFill>
              <a:schemeClr val="accent1"/>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76" name="Google Shape;1476;p101"/>
            <p:cNvSpPr txBox="1"/>
            <p:nvPr/>
          </p:nvSpPr>
          <p:spPr>
            <a:xfrm>
              <a:off x="201203" y="290405"/>
              <a:ext cx="824735" cy="650241"/>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800">
                  <a:solidFill>
                    <a:srgbClr val="FFFFFF"/>
                  </a:solidFill>
                  <a:latin typeface="Arial"/>
                  <a:ea typeface="Arial"/>
                  <a:cs typeface="Arial"/>
                  <a:sym typeface="Arial"/>
                </a:rPr>
                <a:t>Smart</a:t>
              </a:r>
              <a:br>
                <a:rPr lang="en-US" sz="1800">
                  <a:solidFill>
                    <a:srgbClr val="FFFFFF"/>
                  </a:solidFill>
                  <a:latin typeface="Arial"/>
                  <a:ea typeface="Arial"/>
                  <a:cs typeface="Arial"/>
                  <a:sym typeface="Arial"/>
                </a:rPr>
              </a:br>
              <a:r>
                <a:rPr lang="en-US" sz="1800">
                  <a:solidFill>
                    <a:srgbClr val="FFFFFF"/>
                  </a:solidFill>
                  <a:latin typeface="Arial"/>
                  <a:ea typeface="Arial"/>
                  <a:cs typeface="Arial"/>
                  <a:sym typeface="Arial"/>
                </a:rPr>
                <a:t>Things</a:t>
              </a:r>
              <a:endParaRPr/>
            </a:p>
          </p:txBody>
        </p:sp>
      </p:grpSp>
      <p:sp>
        <p:nvSpPr>
          <p:cNvPr id="1477" name="Google Shape;1477;p101"/>
          <p:cNvSpPr txBox="1"/>
          <p:nvPr/>
        </p:nvSpPr>
        <p:spPr>
          <a:xfrm>
            <a:off x="7364567" y="5020057"/>
            <a:ext cx="1714570" cy="584775"/>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Using Galaxy with</a:t>
            </a:r>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SmartThings app</a:t>
            </a:r>
            <a:endParaRPr/>
          </a:p>
        </p:txBody>
      </p:sp>
      <p:grpSp>
        <p:nvGrpSpPr>
          <p:cNvPr id="1478" name="Google Shape;1478;p101"/>
          <p:cNvGrpSpPr/>
          <p:nvPr/>
        </p:nvGrpSpPr>
        <p:grpSpPr>
          <a:xfrm>
            <a:off x="4028078" y="2736333"/>
            <a:ext cx="726438" cy="354003"/>
            <a:chOff x="0" y="-1"/>
            <a:chExt cx="726436" cy="354002"/>
          </a:xfrm>
        </p:grpSpPr>
        <p:sp>
          <p:nvSpPr>
            <p:cNvPr id="1479" name="Google Shape;1479;p101"/>
            <p:cNvSpPr/>
            <p:nvPr/>
          </p:nvSpPr>
          <p:spPr>
            <a:xfrm>
              <a:off x="0" y="-1"/>
              <a:ext cx="726436" cy="354002"/>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1480" name="Google Shape;1480;p101"/>
            <p:cNvSpPr txBox="1"/>
            <p:nvPr/>
          </p:nvSpPr>
          <p:spPr>
            <a:xfrm>
              <a:off x="45719" y="38500"/>
              <a:ext cx="634998" cy="277000"/>
            </a:xfrm>
            <a:prstGeom prst="rect">
              <a:avLst/>
            </a:prstGeom>
            <a:noFill/>
            <a:ln>
              <a:noFill/>
            </a:ln>
          </p:spPr>
          <p:txBody>
            <a:bodyPr anchorCtr="0" anchor="ctr" bIns="45700" lIns="45700" spcFirstLastPara="1" rIns="45700" wrap="square" tIns="45700">
              <a:sp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MQTT</a:t>
              </a:r>
              <a:endParaRPr/>
            </a:p>
          </p:txBody>
        </p:sp>
      </p:grpSp>
      <p:sp>
        <p:nvSpPr>
          <p:cNvPr id="1481" name="Google Shape;1481;p101"/>
          <p:cNvSpPr txBox="1"/>
          <p:nvPr/>
        </p:nvSpPr>
        <p:spPr>
          <a:xfrm rot="-877019">
            <a:off x="4379835" y="4272964"/>
            <a:ext cx="800376"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sp>
        <p:nvSpPr>
          <p:cNvPr id="1482" name="Google Shape;1482;p101"/>
          <p:cNvSpPr txBox="1"/>
          <p:nvPr/>
        </p:nvSpPr>
        <p:spPr>
          <a:xfrm rot="826652">
            <a:off x="2908824" y="2324828"/>
            <a:ext cx="800377"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sp>
        <p:nvSpPr>
          <p:cNvPr id="1483" name="Google Shape;1483;p101"/>
          <p:cNvSpPr/>
          <p:nvPr/>
        </p:nvSpPr>
        <p:spPr>
          <a:xfrm>
            <a:off x="3611373" y="1828240"/>
            <a:ext cx="2386321" cy="1483665"/>
          </a:xfrm>
          <a:prstGeom prst="roundRect">
            <a:avLst>
              <a:gd fmla="val 7862" name="adj"/>
            </a:avLst>
          </a:prstGeom>
          <a:solidFill>
            <a:srgbClr val="92D050">
              <a:alpha val="40000"/>
            </a:srgbClr>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nvGrpSpPr>
          <p:cNvPr id="1484" name="Google Shape;1484;p101"/>
          <p:cNvGrpSpPr/>
          <p:nvPr/>
        </p:nvGrpSpPr>
        <p:grpSpPr>
          <a:xfrm>
            <a:off x="282053" y="4067934"/>
            <a:ext cx="3775177" cy="1578116"/>
            <a:chOff x="166222" y="3830642"/>
            <a:chExt cx="3775177" cy="1578116"/>
          </a:xfrm>
        </p:grpSpPr>
        <p:pic>
          <p:nvPicPr>
            <p:cNvPr descr="Samsung Galaxy Note9 - Samsung Galaxy Note 9 Цена Transparent PNG -  1200x1200 - Free Download on NicePNG" id="1485" name="Google Shape;1485;p101"/>
            <p:cNvPicPr preferRelativeResize="0"/>
            <p:nvPr/>
          </p:nvPicPr>
          <p:blipFill rotWithShape="1">
            <a:blip r:embed="rId4">
              <a:alphaModFix/>
            </a:blip>
            <a:srcRect b="0" l="0" r="0" t="0"/>
            <a:stretch/>
          </p:blipFill>
          <p:spPr>
            <a:xfrm>
              <a:off x="2697851" y="3839158"/>
              <a:ext cx="1243548" cy="1569600"/>
            </a:xfrm>
            <a:prstGeom prst="rect">
              <a:avLst/>
            </a:prstGeom>
            <a:noFill/>
            <a:ln>
              <a:noFill/>
            </a:ln>
          </p:spPr>
        </p:pic>
        <p:pic>
          <p:nvPicPr>
            <p:cNvPr descr="Samsung Galaxy Note9 - Samsung Galaxy Note 9 Цена Transparent PNG -  1200x1200 - Free Download on NicePNG" id="1486" name="Google Shape;1486;p101"/>
            <p:cNvPicPr preferRelativeResize="0"/>
            <p:nvPr/>
          </p:nvPicPr>
          <p:blipFill rotWithShape="1">
            <a:blip r:embed="rId4">
              <a:alphaModFix/>
            </a:blip>
            <a:srcRect b="0" l="0" r="0" t="0"/>
            <a:stretch/>
          </p:blipFill>
          <p:spPr>
            <a:xfrm>
              <a:off x="1822406" y="3830642"/>
              <a:ext cx="1243548" cy="1569600"/>
            </a:xfrm>
            <a:prstGeom prst="rect">
              <a:avLst/>
            </a:prstGeom>
            <a:noFill/>
            <a:ln>
              <a:noFill/>
            </a:ln>
          </p:spPr>
        </p:pic>
        <p:pic>
          <p:nvPicPr>
            <p:cNvPr descr="Samsung Galaxy S9 Png Transparent Background Samsung S9 - Clip Art Library" id="1487" name="Google Shape;1487;p101"/>
            <p:cNvPicPr preferRelativeResize="0"/>
            <p:nvPr/>
          </p:nvPicPr>
          <p:blipFill rotWithShape="1">
            <a:blip r:embed="rId5">
              <a:alphaModFix/>
            </a:blip>
            <a:srcRect b="0" l="0" r="0" t="0"/>
            <a:stretch/>
          </p:blipFill>
          <p:spPr>
            <a:xfrm>
              <a:off x="1044325" y="3838463"/>
              <a:ext cx="1066113" cy="1568534"/>
            </a:xfrm>
            <a:prstGeom prst="rect">
              <a:avLst/>
            </a:prstGeom>
            <a:noFill/>
            <a:ln>
              <a:noFill/>
            </a:ln>
          </p:spPr>
        </p:pic>
        <p:pic>
          <p:nvPicPr>
            <p:cNvPr descr="Samsung Galaxy S9 Png Transparent Background Samsung S9 - Clip Art Library" id="1488" name="Google Shape;1488;p101"/>
            <p:cNvPicPr preferRelativeResize="0"/>
            <p:nvPr/>
          </p:nvPicPr>
          <p:blipFill rotWithShape="1">
            <a:blip r:embed="rId5">
              <a:alphaModFix/>
            </a:blip>
            <a:srcRect b="0" l="0" r="0" t="0"/>
            <a:stretch/>
          </p:blipFill>
          <p:spPr>
            <a:xfrm>
              <a:off x="166222" y="3838463"/>
              <a:ext cx="1066113" cy="1568534"/>
            </a:xfrm>
            <a:prstGeom prst="rect">
              <a:avLst/>
            </a:prstGeom>
            <a:noFill/>
            <a:ln>
              <a:noFill/>
            </a:ln>
          </p:spPr>
        </p:pic>
        <p:pic>
          <p:nvPicPr>
            <p:cNvPr id="1489" name="Google Shape;1489;p101"/>
            <p:cNvPicPr preferRelativeResize="0"/>
            <p:nvPr/>
          </p:nvPicPr>
          <p:blipFill rotWithShape="1">
            <a:blip r:embed="rId6">
              <a:alphaModFix/>
            </a:blip>
            <a:srcRect b="0" l="0" r="0" t="0"/>
            <a:stretch/>
          </p:blipFill>
          <p:spPr>
            <a:xfrm>
              <a:off x="367536" y="3938342"/>
              <a:ext cx="663762" cy="1364400"/>
            </a:xfrm>
            <a:prstGeom prst="rect">
              <a:avLst/>
            </a:prstGeom>
            <a:noFill/>
            <a:ln>
              <a:noFill/>
            </a:ln>
          </p:spPr>
        </p:pic>
        <p:pic>
          <p:nvPicPr>
            <p:cNvPr id="1490" name="Google Shape;1490;p101"/>
            <p:cNvPicPr preferRelativeResize="0"/>
            <p:nvPr/>
          </p:nvPicPr>
          <p:blipFill rotWithShape="1">
            <a:blip r:embed="rId7">
              <a:alphaModFix/>
            </a:blip>
            <a:srcRect b="0" l="0" r="0" t="0"/>
            <a:stretch/>
          </p:blipFill>
          <p:spPr>
            <a:xfrm>
              <a:off x="1250379" y="3945443"/>
              <a:ext cx="663762" cy="1364400"/>
            </a:xfrm>
            <a:prstGeom prst="rect">
              <a:avLst/>
            </a:prstGeom>
            <a:noFill/>
            <a:ln>
              <a:noFill/>
            </a:ln>
          </p:spPr>
        </p:pic>
        <p:pic>
          <p:nvPicPr>
            <p:cNvPr id="1491" name="Google Shape;1491;p101"/>
            <p:cNvPicPr preferRelativeResize="0"/>
            <p:nvPr/>
          </p:nvPicPr>
          <p:blipFill rotWithShape="1">
            <a:blip r:embed="rId8">
              <a:alphaModFix/>
            </a:blip>
            <a:srcRect b="0" l="0" r="0" t="0"/>
            <a:stretch/>
          </p:blipFill>
          <p:spPr>
            <a:xfrm>
              <a:off x="2998104" y="3963579"/>
              <a:ext cx="642746" cy="1321200"/>
            </a:xfrm>
            <a:prstGeom prst="rect">
              <a:avLst/>
            </a:prstGeom>
            <a:noFill/>
            <a:ln>
              <a:noFill/>
            </a:ln>
          </p:spPr>
        </p:pic>
        <p:pic>
          <p:nvPicPr>
            <p:cNvPr id="1492" name="Google Shape;1492;p101"/>
            <p:cNvPicPr preferRelativeResize="0"/>
            <p:nvPr/>
          </p:nvPicPr>
          <p:blipFill rotWithShape="1">
            <a:blip r:embed="rId9">
              <a:alphaModFix/>
            </a:blip>
            <a:srcRect b="0" l="0" r="0" t="0"/>
            <a:stretch/>
          </p:blipFill>
          <p:spPr>
            <a:xfrm>
              <a:off x="2124694" y="3962130"/>
              <a:ext cx="642746" cy="1321200"/>
            </a:xfrm>
            <a:prstGeom prst="rect">
              <a:avLst/>
            </a:prstGeom>
            <a:noFill/>
            <a:ln>
              <a:noFill/>
            </a:ln>
          </p:spPr>
        </p:pic>
      </p:grpSp>
      <p:grpSp>
        <p:nvGrpSpPr>
          <p:cNvPr id="1493" name="Google Shape;1493;p101"/>
          <p:cNvGrpSpPr/>
          <p:nvPr/>
        </p:nvGrpSpPr>
        <p:grpSpPr>
          <a:xfrm>
            <a:off x="7221452" y="3671856"/>
            <a:ext cx="1948990" cy="1487230"/>
            <a:chOff x="7252482" y="3429000"/>
            <a:chExt cx="1948990" cy="1487230"/>
          </a:xfrm>
        </p:grpSpPr>
        <p:pic>
          <p:nvPicPr>
            <p:cNvPr descr="Samsung Galaxy S21 Ultra 5G" id="1494" name="Google Shape;1494;p101"/>
            <p:cNvPicPr preferRelativeResize="0"/>
            <p:nvPr/>
          </p:nvPicPr>
          <p:blipFill rotWithShape="1">
            <a:blip r:embed="rId10">
              <a:alphaModFix/>
            </a:blip>
            <a:srcRect b="0" l="0" r="0" t="0"/>
            <a:stretch/>
          </p:blipFill>
          <p:spPr>
            <a:xfrm>
              <a:off x="8246755" y="3462457"/>
              <a:ext cx="954717" cy="1453773"/>
            </a:xfrm>
            <a:prstGeom prst="rect">
              <a:avLst/>
            </a:prstGeom>
            <a:noFill/>
            <a:ln>
              <a:noFill/>
            </a:ln>
          </p:spPr>
        </p:pic>
        <p:pic>
          <p:nvPicPr>
            <p:cNvPr descr="Samsung Galaxy S21 Ultra 5G" id="1495" name="Google Shape;1495;p101"/>
            <p:cNvPicPr preferRelativeResize="0"/>
            <p:nvPr/>
          </p:nvPicPr>
          <p:blipFill rotWithShape="1">
            <a:blip r:embed="rId10">
              <a:alphaModFix/>
            </a:blip>
            <a:srcRect b="0" l="0" r="0" t="0"/>
            <a:stretch/>
          </p:blipFill>
          <p:spPr>
            <a:xfrm>
              <a:off x="7252482" y="3429000"/>
              <a:ext cx="954717" cy="1453773"/>
            </a:xfrm>
            <a:prstGeom prst="rect">
              <a:avLst/>
            </a:prstGeom>
            <a:noFill/>
            <a:ln>
              <a:noFill/>
            </a:ln>
          </p:spPr>
        </p:pic>
        <p:pic>
          <p:nvPicPr>
            <p:cNvPr id="1496" name="Google Shape;1496;p101"/>
            <p:cNvPicPr preferRelativeResize="0"/>
            <p:nvPr/>
          </p:nvPicPr>
          <p:blipFill rotWithShape="1">
            <a:blip r:embed="rId11">
              <a:alphaModFix/>
            </a:blip>
            <a:srcRect b="0" l="0" r="0" t="0"/>
            <a:stretch/>
          </p:blipFill>
          <p:spPr>
            <a:xfrm>
              <a:off x="7659406" y="3611671"/>
              <a:ext cx="533300" cy="1096229"/>
            </a:xfrm>
            <a:prstGeom prst="rect">
              <a:avLst/>
            </a:prstGeom>
            <a:noFill/>
            <a:ln>
              <a:noFill/>
            </a:ln>
          </p:spPr>
        </p:pic>
        <p:pic>
          <p:nvPicPr>
            <p:cNvPr id="1497" name="Google Shape;1497;p101"/>
            <p:cNvPicPr preferRelativeResize="0"/>
            <p:nvPr/>
          </p:nvPicPr>
          <p:blipFill rotWithShape="1">
            <a:blip r:embed="rId12">
              <a:alphaModFix/>
            </a:blip>
            <a:srcRect b="0" l="0" r="0" t="0"/>
            <a:stretch/>
          </p:blipFill>
          <p:spPr>
            <a:xfrm>
              <a:off x="8652680" y="3629346"/>
              <a:ext cx="539416" cy="1108800"/>
            </a:xfrm>
            <a:prstGeom prst="rect">
              <a:avLst/>
            </a:prstGeom>
            <a:noFill/>
            <a:ln>
              <a:noFill/>
            </a:ln>
          </p:spPr>
        </p:pic>
      </p:grpSp>
      <p:sp>
        <p:nvSpPr>
          <p:cNvPr id="1498" name="Google Shape;1498;p101"/>
          <p:cNvSpPr/>
          <p:nvPr/>
        </p:nvSpPr>
        <p:spPr>
          <a:xfrm>
            <a:off x="166222" y="3709416"/>
            <a:ext cx="3878977" cy="2455889"/>
          </a:xfrm>
          <a:prstGeom prst="roundRect">
            <a:avLst>
              <a:gd fmla="val 4611" name="adj"/>
            </a:avLst>
          </a:prstGeom>
          <a:solidFill>
            <a:srgbClr val="92D050">
              <a:alpha val="40000"/>
            </a:srgbClr>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99" name="Google Shape;1499;p101"/>
          <p:cNvSpPr/>
          <p:nvPr/>
        </p:nvSpPr>
        <p:spPr>
          <a:xfrm>
            <a:off x="6081148" y="2904284"/>
            <a:ext cx="3408356" cy="2756964"/>
          </a:xfrm>
          <a:prstGeom prst="roundRect">
            <a:avLst>
              <a:gd fmla="val 3716" name="adj"/>
            </a:avLst>
          </a:prstGeom>
          <a:solidFill>
            <a:srgbClr val="92D050">
              <a:alpha val="40000"/>
            </a:srgbClr>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02"/>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506" name="Google Shape;1506;p102"/>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Enable developer mode</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507" name="Google Shape;1507;p102"/>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4.5. Register SIC Galup Direct Thing to ST App</a:t>
            </a:r>
            <a:endParaRPr/>
          </a:p>
        </p:txBody>
      </p:sp>
      <p:sp>
        <p:nvSpPr>
          <p:cNvPr id="1508" name="Google Shape;1508;p102"/>
          <p:cNvSpPr txBox="1"/>
          <p:nvPr/>
        </p:nvSpPr>
        <p:spPr>
          <a:xfrm>
            <a:off x="5190264" y="1932757"/>
            <a:ext cx="4587273" cy="3000821"/>
          </a:xfrm>
          <a:prstGeom prst="rect">
            <a:avLst/>
          </a:prstGeom>
          <a:noFill/>
          <a:ln>
            <a:noFill/>
          </a:ln>
        </p:spPr>
        <p:txBody>
          <a:bodyPr anchorCtr="0" anchor="t" bIns="45700" lIns="45700" spcFirstLastPara="1" rIns="45700" wrap="square" tIns="45700">
            <a:spAutoFit/>
          </a:bodyPr>
          <a:lstStyle/>
          <a:p>
            <a:pPr indent="0" lvl="0" marL="0" marR="0" rtl="0" algn="l">
              <a:lnSpc>
                <a:spcPct val="150000"/>
              </a:lnSpc>
              <a:spcBef>
                <a:spcPts val="0"/>
              </a:spcBef>
              <a:spcAft>
                <a:spcPts val="0"/>
              </a:spcAft>
              <a:buNone/>
            </a:pPr>
            <a:r>
              <a:rPr lang="en-US" sz="1400">
                <a:solidFill>
                  <a:srgbClr val="262626"/>
                </a:solidFill>
                <a:latin typeface="Arial"/>
                <a:ea typeface="Arial"/>
                <a:cs typeface="Arial"/>
                <a:sym typeface="Arial"/>
              </a:rPr>
              <a:t>Here are 5 simple steps to enable the Developer mode on your SmartThings app.</a:t>
            </a:r>
            <a:endParaRPr/>
          </a:p>
          <a:p>
            <a:pPr indent="0" lvl="0" marL="0" marR="0" rtl="0" algn="l">
              <a:lnSpc>
                <a:spcPct val="150000"/>
              </a:lnSpc>
              <a:spcBef>
                <a:spcPts val="0"/>
              </a:spcBef>
              <a:spcAft>
                <a:spcPts val="0"/>
              </a:spcAft>
              <a:buNone/>
            </a:pPr>
            <a:r>
              <a:t/>
            </a:r>
            <a:endParaRPr sz="1400">
              <a:solidFill>
                <a:srgbClr val="262626"/>
              </a:solidFill>
              <a:latin typeface="Arial"/>
              <a:ea typeface="Arial"/>
              <a:cs typeface="Arial"/>
              <a:sym typeface="Arial"/>
            </a:endParaRPr>
          </a:p>
          <a:p>
            <a:pPr indent="-342900" lvl="0" marL="342900" marR="0" rtl="0" algn="l">
              <a:lnSpc>
                <a:spcPct val="150000"/>
              </a:lnSpc>
              <a:spcBef>
                <a:spcPts val="0"/>
              </a:spcBef>
              <a:spcAft>
                <a:spcPts val="0"/>
              </a:spcAft>
              <a:buClr>
                <a:srgbClr val="262626"/>
              </a:buClr>
              <a:buSzPts val="1400"/>
              <a:buFont typeface="Malgun Gothic"/>
              <a:buAutoNum type="arabicPeriod"/>
            </a:pPr>
            <a:r>
              <a:rPr lang="en-US" sz="1400">
                <a:solidFill>
                  <a:srgbClr val="262626"/>
                </a:solidFill>
                <a:latin typeface="Arial"/>
                <a:ea typeface="Arial"/>
                <a:cs typeface="Arial"/>
                <a:sym typeface="Arial"/>
              </a:rPr>
              <a:t>Launch the SmartThings app.</a:t>
            </a:r>
            <a:endParaRPr/>
          </a:p>
          <a:p>
            <a:pPr indent="-342900" lvl="0" marL="342900" marR="0" rtl="0" algn="l">
              <a:lnSpc>
                <a:spcPct val="150000"/>
              </a:lnSpc>
              <a:spcBef>
                <a:spcPts val="0"/>
              </a:spcBef>
              <a:spcAft>
                <a:spcPts val="0"/>
              </a:spcAft>
              <a:buClr>
                <a:srgbClr val="262626"/>
              </a:buClr>
              <a:buSzPts val="1400"/>
              <a:buFont typeface="Malgun Gothic"/>
              <a:buAutoNum type="arabicPeriod"/>
            </a:pPr>
            <a:r>
              <a:rPr lang="en-US" sz="1400">
                <a:solidFill>
                  <a:srgbClr val="262626"/>
                </a:solidFill>
                <a:latin typeface="Arial"/>
                <a:ea typeface="Arial"/>
                <a:cs typeface="Arial"/>
                <a:sym typeface="Arial"/>
              </a:rPr>
              <a:t>Go to the Dashboard&gt;Settings&gt;About SmartThings</a:t>
            </a:r>
            <a:endParaRPr/>
          </a:p>
          <a:p>
            <a:pPr indent="-342900" lvl="0" marL="342900" marR="0" rtl="0" algn="l">
              <a:lnSpc>
                <a:spcPct val="150000"/>
              </a:lnSpc>
              <a:spcBef>
                <a:spcPts val="0"/>
              </a:spcBef>
              <a:spcAft>
                <a:spcPts val="0"/>
              </a:spcAft>
              <a:buClr>
                <a:srgbClr val="262626"/>
              </a:buClr>
              <a:buSzPts val="1400"/>
              <a:buFont typeface="Malgun Gothic"/>
              <a:buAutoNum type="arabicPeriod"/>
            </a:pPr>
            <a:r>
              <a:rPr lang="en-US" sz="1400">
                <a:solidFill>
                  <a:srgbClr val="262626"/>
                </a:solidFill>
                <a:latin typeface="Arial"/>
                <a:ea typeface="Arial"/>
                <a:cs typeface="Arial"/>
                <a:sym typeface="Arial"/>
              </a:rPr>
              <a:t>Press “About SmartThings” for 5 seconds.</a:t>
            </a:r>
            <a:endParaRPr/>
          </a:p>
          <a:p>
            <a:pPr indent="-342900" lvl="0" marL="342900" marR="0" rtl="0" algn="l">
              <a:lnSpc>
                <a:spcPct val="150000"/>
              </a:lnSpc>
              <a:spcBef>
                <a:spcPts val="0"/>
              </a:spcBef>
              <a:spcAft>
                <a:spcPts val="0"/>
              </a:spcAft>
              <a:buClr>
                <a:srgbClr val="262626"/>
              </a:buClr>
              <a:buSzPts val="1400"/>
              <a:buFont typeface="Malgun Gothic"/>
              <a:buAutoNum type="arabicPeriod"/>
            </a:pPr>
            <a:r>
              <a:rPr lang="en-US" sz="1400">
                <a:solidFill>
                  <a:srgbClr val="262626"/>
                </a:solidFill>
                <a:latin typeface="Arial"/>
                <a:ea typeface="Arial"/>
                <a:cs typeface="Arial"/>
                <a:sym typeface="Arial"/>
              </a:rPr>
              <a:t>Now press “Developer Mode”.</a:t>
            </a:r>
            <a:endParaRPr/>
          </a:p>
          <a:p>
            <a:pPr indent="-342900" lvl="0" marL="342900" marR="0" rtl="0" algn="l">
              <a:lnSpc>
                <a:spcPct val="150000"/>
              </a:lnSpc>
              <a:spcBef>
                <a:spcPts val="0"/>
              </a:spcBef>
              <a:spcAft>
                <a:spcPts val="0"/>
              </a:spcAft>
              <a:buClr>
                <a:srgbClr val="262626"/>
              </a:buClr>
              <a:buSzPts val="1400"/>
              <a:buFont typeface="Malgun Gothic"/>
              <a:buAutoNum type="arabicPeriod"/>
            </a:pPr>
            <a:r>
              <a:rPr lang="en-US" sz="1400">
                <a:solidFill>
                  <a:srgbClr val="262626"/>
                </a:solidFill>
                <a:latin typeface="Arial"/>
                <a:ea typeface="Arial"/>
                <a:cs typeface="Arial"/>
                <a:sym typeface="Arial"/>
              </a:rPr>
              <a:t>Relaunch the SmartThings app making sure you are logged in.</a:t>
            </a:r>
            <a:endParaRPr/>
          </a:p>
        </p:txBody>
      </p:sp>
      <p:pic>
        <p:nvPicPr>
          <p:cNvPr descr="D:\업사이클링\SIC 교육자료\Screenshot_20210705-043937_SmartThings.jpg" id="1509" name="Google Shape;1509;p102"/>
          <p:cNvPicPr preferRelativeResize="0"/>
          <p:nvPr/>
        </p:nvPicPr>
        <p:blipFill rotWithShape="1">
          <a:blip r:embed="rId3">
            <a:alphaModFix/>
          </a:blip>
          <a:srcRect b="0" l="0" r="0" t="0"/>
          <a:stretch/>
        </p:blipFill>
        <p:spPr>
          <a:xfrm>
            <a:off x="741517" y="1937060"/>
            <a:ext cx="1992217" cy="4095114"/>
          </a:xfrm>
          <a:prstGeom prst="rect">
            <a:avLst/>
          </a:prstGeom>
          <a:noFill/>
          <a:ln>
            <a:noFill/>
          </a:ln>
          <a:effectLst>
            <a:outerShdw blurRad="50800" rotWithShape="0" algn="tl" dir="2700000" dist="38100">
              <a:srgbClr val="000000">
                <a:alpha val="40000"/>
              </a:srgbClr>
            </a:outerShdw>
          </a:effectLst>
        </p:spPr>
      </p:pic>
      <p:pic>
        <p:nvPicPr>
          <p:cNvPr descr="D:\업사이클링\SIC 교육자료\Screenshot_20210705-044000_SmartThings.jpg" id="1510" name="Google Shape;1510;p102"/>
          <p:cNvPicPr preferRelativeResize="0"/>
          <p:nvPr/>
        </p:nvPicPr>
        <p:blipFill rotWithShape="1">
          <a:blip r:embed="rId4">
            <a:alphaModFix/>
          </a:blip>
          <a:srcRect b="0" l="0" r="0" t="0"/>
          <a:stretch/>
        </p:blipFill>
        <p:spPr>
          <a:xfrm>
            <a:off x="2958690" y="1932757"/>
            <a:ext cx="1994311" cy="4099418"/>
          </a:xfrm>
          <a:prstGeom prst="rect">
            <a:avLst/>
          </a:prstGeom>
          <a:noFill/>
          <a:ln>
            <a:noFill/>
          </a:ln>
          <a:effectLst>
            <a:outerShdw blurRad="50800" rotWithShape="0" algn="tl" dir="2700000" dist="38100">
              <a:srgbClr val="000000">
                <a:alpha val="40000"/>
              </a:srgbClr>
            </a:outerShdw>
          </a:effectLst>
        </p:spPr>
      </p:pic>
      <p:sp>
        <p:nvSpPr>
          <p:cNvPr id="1511" name="Google Shape;1511;p102"/>
          <p:cNvSpPr/>
          <p:nvPr/>
        </p:nvSpPr>
        <p:spPr>
          <a:xfrm>
            <a:off x="2360712" y="5301209"/>
            <a:ext cx="288033" cy="231243"/>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800">
                <a:solidFill>
                  <a:srgbClr val="FFFFFF"/>
                </a:solidFill>
                <a:latin typeface="Arial"/>
                <a:ea typeface="Arial"/>
                <a:cs typeface="Arial"/>
                <a:sym typeface="Arial"/>
              </a:rPr>
              <a:t>C</a:t>
            </a:r>
            <a:endParaRPr sz="1800">
              <a:solidFill>
                <a:srgbClr val="FFFFFF"/>
              </a:solidFill>
              <a:latin typeface="Arial"/>
              <a:ea typeface="Arial"/>
              <a:cs typeface="Arial"/>
              <a:sym typeface="Arial"/>
            </a:endParaRPr>
          </a:p>
        </p:txBody>
      </p:sp>
      <p:sp>
        <p:nvSpPr>
          <p:cNvPr id="1512" name="Google Shape;1512;p102"/>
          <p:cNvSpPr/>
          <p:nvPr/>
        </p:nvSpPr>
        <p:spPr>
          <a:xfrm>
            <a:off x="4270424" y="5416830"/>
            <a:ext cx="288033" cy="231243"/>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03"/>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519" name="Google Shape;1519;p103"/>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Start onboarding from category menu</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520" name="Google Shape;1520;p103"/>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4.5. Register SIC Galup Direct Thing to ST App</a:t>
            </a:r>
            <a:endParaRPr/>
          </a:p>
        </p:txBody>
      </p:sp>
      <p:pic>
        <p:nvPicPr>
          <p:cNvPr id="1521" name="Google Shape;1521;p103"/>
          <p:cNvPicPr preferRelativeResize="0"/>
          <p:nvPr/>
        </p:nvPicPr>
        <p:blipFill rotWithShape="1">
          <a:blip r:embed="rId3">
            <a:alphaModFix/>
          </a:blip>
          <a:srcRect b="0" l="0" r="0" t="0"/>
          <a:stretch/>
        </p:blipFill>
        <p:spPr>
          <a:xfrm>
            <a:off x="706698" y="1943281"/>
            <a:ext cx="2014054" cy="4140000"/>
          </a:xfrm>
          <a:prstGeom prst="rect">
            <a:avLst/>
          </a:prstGeom>
          <a:noFill/>
          <a:ln>
            <a:noFill/>
          </a:ln>
          <a:effectLst>
            <a:outerShdw blurRad="50800" rotWithShape="0" algn="tl" dir="2700000" dist="38100">
              <a:srgbClr val="000000">
                <a:alpha val="40000"/>
              </a:srgbClr>
            </a:outerShdw>
          </a:effectLst>
        </p:spPr>
      </p:pic>
      <p:pic>
        <p:nvPicPr>
          <p:cNvPr id="1522" name="Google Shape;1522;p103"/>
          <p:cNvPicPr preferRelativeResize="0"/>
          <p:nvPr/>
        </p:nvPicPr>
        <p:blipFill rotWithShape="1">
          <a:blip r:embed="rId4">
            <a:alphaModFix/>
          </a:blip>
          <a:srcRect b="0" l="0" r="0" t="0"/>
          <a:stretch/>
        </p:blipFill>
        <p:spPr>
          <a:xfrm>
            <a:off x="2859034" y="1943281"/>
            <a:ext cx="2014054" cy="4140000"/>
          </a:xfrm>
          <a:prstGeom prst="rect">
            <a:avLst/>
          </a:prstGeom>
          <a:noFill/>
          <a:ln>
            <a:noFill/>
          </a:ln>
          <a:effectLst>
            <a:outerShdw blurRad="50800" rotWithShape="0" algn="tl" dir="2700000" dist="38100">
              <a:srgbClr val="000000">
                <a:alpha val="40000"/>
              </a:srgbClr>
            </a:outerShdw>
          </a:effectLst>
        </p:spPr>
      </p:pic>
      <p:pic>
        <p:nvPicPr>
          <p:cNvPr id="1523" name="Google Shape;1523;p103"/>
          <p:cNvPicPr preferRelativeResize="0"/>
          <p:nvPr/>
        </p:nvPicPr>
        <p:blipFill rotWithShape="1">
          <a:blip r:embed="rId5">
            <a:alphaModFix/>
          </a:blip>
          <a:srcRect b="0" l="0" r="0" t="0"/>
          <a:stretch/>
        </p:blipFill>
        <p:spPr>
          <a:xfrm>
            <a:off x="5011370" y="1943281"/>
            <a:ext cx="2014054" cy="4140000"/>
          </a:xfrm>
          <a:prstGeom prst="rect">
            <a:avLst/>
          </a:prstGeom>
          <a:noFill/>
          <a:ln>
            <a:noFill/>
          </a:ln>
          <a:effectLst>
            <a:outerShdw blurRad="50800" rotWithShape="0" algn="tl" dir="2700000" dist="38100">
              <a:srgbClr val="000000">
                <a:alpha val="40000"/>
              </a:srgbClr>
            </a:outerShdw>
          </a:effectLst>
        </p:spPr>
      </p:pic>
      <p:pic>
        <p:nvPicPr>
          <p:cNvPr id="1524" name="Google Shape;1524;p103"/>
          <p:cNvPicPr preferRelativeResize="0"/>
          <p:nvPr/>
        </p:nvPicPr>
        <p:blipFill rotWithShape="1">
          <a:blip r:embed="rId6">
            <a:alphaModFix/>
          </a:blip>
          <a:srcRect b="0" l="0" r="0" t="0"/>
          <a:stretch/>
        </p:blipFill>
        <p:spPr>
          <a:xfrm>
            <a:off x="7163705" y="1943281"/>
            <a:ext cx="2014054" cy="4140000"/>
          </a:xfrm>
          <a:prstGeom prst="rect">
            <a:avLst/>
          </a:prstGeom>
          <a:noFill/>
          <a:ln>
            <a:noFill/>
          </a:ln>
          <a:effectLst>
            <a:outerShdw blurRad="50800" rotWithShape="0" algn="tl" dir="2700000" dist="38100">
              <a:srgbClr val="000000">
                <a:alpha val="40000"/>
              </a:srgbClr>
            </a:outerShdw>
          </a:effectLst>
        </p:spPr>
      </p:pic>
      <p:sp>
        <p:nvSpPr>
          <p:cNvPr id="1525" name="Google Shape;1525;p103"/>
          <p:cNvSpPr/>
          <p:nvPr/>
        </p:nvSpPr>
        <p:spPr>
          <a:xfrm>
            <a:off x="1268967" y="5148566"/>
            <a:ext cx="433133" cy="504056"/>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26" name="Google Shape;1526;p103"/>
          <p:cNvSpPr/>
          <p:nvPr/>
        </p:nvSpPr>
        <p:spPr>
          <a:xfrm>
            <a:off x="2859034" y="2348880"/>
            <a:ext cx="2014054" cy="1080120"/>
          </a:xfrm>
          <a:prstGeom prst="roundRect">
            <a:avLst>
              <a:gd fmla="val 12636"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04"/>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533" name="Google Shape;1533;p104"/>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Finalize onboarding to register</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534" name="Google Shape;1534;p104"/>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4.5. Register SIC Galup Direct Thing to ST App</a:t>
            </a:r>
            <a:endParaRPr/>
          </a:p>
        </p:txBody>
      </p:sp>
      <p:pic>
        <p:nvPicPr>
          <p:cNvPr descr="D:\업사이클링\SIC 교육자료\1213\resize\resize_20211213_215850.jpg" id="1535" name="Google Shape;1535;p104"/>
          <p:cNvPicPr preferRelativeResize="0"/>
          <p:nvPr/>
        </p:nvPicPr>
        <p:blipFill rotWithShape="1">
          <a:blip r:embed="rId3">
            <a:alphaModFix/>
          </a:blip>
          <a:srcRect b="0" l="0" r="0" t="0"/>
          <a:stretch/>
        </p:blipFill>
        <p:spPr>
          <a:xfrm>
            <a:off x="704528" y="1766614"/>
            <a:ext cx="2695436" cy="2021577"/>
          </a:xfrm>
          <a:prstGeom prst="rect">
            <a:avLst/>
          </a:prstGeom>
          <a:noFill/>
          <a:ln>
            <a:noFill/>
          </a:ln>
        </p:spPr>
      </p:pic>
      <p:pic>
        <p:nvPicPr>
          <p:cNvPr descr="D:\업사이클링\SIC 교육자료\1213\resize\resize_20211213_215900.jpg" id="1536" name="Google Shape;1536;p104"/>
          <p:cNvPicPr preferRelativeResize="0"/>
          <p:nvPr/>
        </p:nvPicPr>
        <p:blipFill rotWithShape="1">
          <a:blip r:embed="rId4">
            <a:alphaModFix/>
          </a:blip>
          <a:srcRect b="0" l="0" r="0" t="0"/>
          <a:stretch/>
        </p:blipFill>
        <p:spPr>
          <a:xfrm>
            <a:off x="3584848" y="1766614"/>
            <a:ext cx="2695437" cy="2021577"/>
          </a:xfrm>
          <a:prstGeom prst="rect">
            <a:avLst/>
          </a:prstGeom>
          <a:noFill/>
          <a:ln>
            <a:noFill/>
          </a:ln>
        </p:spPr>
      </p:pic>
      <p:pic>
        <p:nvPicPr>
          <p:cNvPr descr="D:\업사이클링\SIC 교육자료\1213\resize\resize_20211213_215918.jpg" id="1537" name="Google Shape;1537;p104"/>
          <p:cNvPicPr preferRelativeResize="0"/>
          <p:nvPr/>
        </p:nvPicPr>
        <p:blipFill rotWithShape="1">
          <a:blip r:embed="rId5">
            <a:alphaModFix/>
          </a:blip>
          <a:srcRect b="0" l="0" r="0" t="0"/>
          <a:stretch/>
        </p:blipFill>
        <p:spPr>
          <a:xfrm>
            <a:off x="6465169" y="1780306"/>
            <a:ext cx="2658923" cy="1994193"/>
          </a:xfrm>
          <a:prstGeom prst="rect">
            <a:avLst/>
          </a:prstGeom>
          <a:noFill/>
          <a:ln>
            <a:noFill/>
          </a:ln>
        </p:spPr>
      </p:pic>
      <p:pic>
        <p:nvPicPr>
          <p:cNvPr descr="D:\업사이클링\SIC 교육자료\1213\resize\resize_20211213_215933.jpg" id="1538" name="Google Shape;1538;p104"/>
          <p:cNvPicPr preferRelativeResize="0"/>
          <p:nvPr/>
        </p:nvPicPr>
        <p:blipFill rotWithShape="1">
          <a:blip r:embed="rId6">
            <a:alphaModFix/>
          </a:blip>
          <a:srcRect b="0" l="0" r="0" t="0"/>
          <a:stretch/>
        </p:blipFill>
        <p:spPr>
          <a:xfrm>
            <a:off x="704528" y="4077072"/>
            <a:ext cx="2698804" cy="2024102"/>
          </a:xfrm>
          <a:prstGeom prst="rect">
            <a:avLst/>
          </a:prstGeom>
          <a:noFill/>
          <a:ln>
            <a:noFill/>
          </a:ln>
        </p:spPr>
      </p:pic>
      <p:pic>
        <p:nvPicPr>
          <p:cNvPr descr="D:\업사이클링\SIC 교육자료\1213\resize\resize_20211213_215938.jpg" id="1539" name="Google Shape;1539;p104"/>
          <p:cNvPicPr preferRelativeResize="0"/>
          <p:nvPr/>
        </p:nvPicPr>
        <p:blipFill rotWithShape="1">
          <a:blip r:embed="rId7">
            <a:alphaModFix/>
          </a:blip>
          <a:srcRect b="0" l="0" r="0" t="0"/>
          <a:stretch/>
        </p:blipFill>
        <p:spPr>
          <a:xfrm>
            <a:off x="3593104" y="4077073"/>
            <a:ext cx="2678922" cy="2009191"/>
          </a:xfrm>
          <a:prstGeom prst="rect">
            <a:avLst/>
          </a:prstGeom>
          <a:noFill/>
          <a:ln>
            <a:noFill/>
          </a:ln>
        </p:spPr>
      </p:pic>
      <p:pic>
        <p:nvPicPr>
          <p:cNvPr descr="D:\업사이클링\SIC 교육자료\1213\resize\resize_20211213_215951.jpg" id="1540" name="Google Shape;1540;p104"/>
          <p:cNvPicPr preferRelativeResize="0"/>
          <p:nvPr/>
        </p:nvPicPr>
        <p:blipFill rotWithShape="1">
          <a:blip r:embed="rId8">
            <a:alphaModFix/>
          </a:blip>
          <a:srcRect b="0" l="0" r="0" t="0"/>
          <a:stretch/>
        </p:blipFill>
        <p:spPr>
          <a:xfrm>
            <a:off x="6465169" y="4091984"/>
            <a:ext cx="2678921" cy="2009191"/>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105"/>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547" name="Google Shape;1547;p105"/>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Check Pin Out of ESP32 DevKitC V4</a:t>
            </a:r>
            <a:endParaRPr/>
          </a:p>
          <a:p>
            <a:pPr indent="0" lvl="0" marL="0" rtl="0" algn="l">
              <a:lnSpc>
                <a:spcPct val="128612"/>
              </a:lnSpc>
              <a:spcBef>
                <a:spcPts val="999"/>
              </a:spcBef>
              <a:spcAft>
                <a:spcPts val="0"/>
              </a:spcAft>
              <a:buClr>
                <a:srgbClr val="262626"/>
              </a:buClr>
              <a:buSzPts val="1398"/>
              <a:buNone/>
            </a:pPr>
            <a:r>
              <a:t/>
            </a:r>
            <a:endParaRPr/>
          </a:p>
        </p:txBody>
      </p:sp>
      <p:sp>
        <p:nvSpPr>
          <p:cNvPr id="1548" name="Google Shape;1548;p105"/>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4.6. Control/Routine Test</a:t>
            </a:r>
            <a:endParaRPr/>
          </a:p>
        </p:txBody>
      </p:sp>
      <p:pic>
        <p:nvPicPr>
          <p:cNvPr descr="https://docs.espressif.com/projects/esp-idf/en/latest/esp32/_images/esp32-devkitC-v4-pinout.png" id="1549" name="Google Shape;1549;p105"/>
          <p:cNvPicPr preferRelativeResize="0"/>
          <p:nvPr/>
        </p:nvPicPr>
        <p:blipFill rotWithShape="1">
          <a:blip r:embed="rId3">
            <a:alphaModFix/>
          </a:blip>
          <a:srcRect b="0" l="0" r="0" t="0"/>
          <a:stretch/>
        </p:blipFill>
        <p:spPr>
          <a:xfrm>
            <a:off x="1566783" y="1767604"/>
            <a:ext cx="6772437" cy="461372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06"/>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556" name="Google Shape;1556;p106"/>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Check GPIO Pin Map to control LED</a:t>
            </a:r>
            <a:endParaRPr/>
          </a:p>
          <a:p>
            <a:pPr indent="0" lvl="0" marL="0" rtl="0" algn="l">
              <a:lnSpc>
                <a:spcPct val="128612"/>
              </a:lnSpc>
              <a:spcBef>
                <a:spcPts val="999"/>
              </a:spcBef>
              <a:spcAft>
                <a:spcPts val="0"/>
              </a:spcAft>
              <a:buClr>
                <a:srgbClr val="262626"/>
              </a:buClr>
              <a:buSzPts val="1398"/>
              <a:buNone/>
            </a:pPr>
            <a:r>
              <a:t/>
            </a:r>
            <a:endParaRPr/>
          </a:p>
        </p:txBody>
      </p:sp>
      <p:sp>
        <p:nvSpPr>
          <p:cNvPr id="1557" name="Google Shape;1557;p106"/>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4.6. Control/Routine Test</a:t>
            </a:r>
            <a:endParaRPr/>
          </a:p>
        </p:txBody>
      </p:sp>
      <p:sp>
        <p:nvSpPr>
          <p:cNvPr id="1558" name="Google Shape;1558;p106"/>
          <p:cNvSpPr txBox="1"/>
          <p:nvPr/>
        </p:nvSpPr>
        <p:spPr>
          <a:xfrm>
            <a:off x="1172580" y="1818737"/>
            <a:ext cx="7560840" cy="4093426"/>
          </a:xfrm>
          <a:prstGeom prst="rect">
            <a:avLst/>
          </a:prstGeom>
          <a:solidFill>
            <a:schemeClr val="dk1"/>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000">
                <a:solidFill>
                  <a:srgbClr val="FFFFFF"/>
                </a:solidFill>
                <a:latin typeface="Calibri"/>
                <a:ea typeface="Calibri"/>
                <a:cs typeface="Calibri"/>
                <a:sym typeface="Calibri"/>
              </a:rPr>
              <a:t>root@073d1c2b5fb9:/st-device-sdk-c-ref/apps/esp32/switch_example/main# cat device_control.h</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a:t>
            </a:r>
            <a:endParaRPr/>
          </a:p>
          <a:p>
            <a:pPr indent="0" lvl="0" marL="0" marR="0" rtl="0" algn="l">
              <a:spcBef>
                <a:spcPts val="0"/>
              </a:spcBef>
              <a:spcAft>
                <a:spcPts val="0"/>
              </a:spcAft>
              <a:buNone/>
            </a:pPr>
            <a:r>
              <a:t/>
            </a:r>
            <a:endParaRPr sz="1000">
              <a:solidFill>
                <a:srgbClr val="FFFFFF"/>
              </a:solidFill>
              <a:latin typeface="Calibri"/>
              <a:ea typeface="Calibri"/>
              <a:cs typeface="Calibri"/>
              <a:sym typeface="Calibri"/>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//#define CONFIG_TARGET_WEMOS_D1_R32</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#ifdef CONFIG_TARGET_WEMOS_D1_R32</a:t>
            </a:r>
            <a:endParaRPr/>
          </a:p>
          <a:p>
            <a:pPr indent="0" lvl="0" marL="0" marR="0" rtl="0" algn="l">
              <a:spcBef>
                <a:spcPts val="0"/>
              </a:spcBef>
              <a:spcAft>
                <a:spcPts val="0"/>
              </a:spcAft>
              <a:buNone/>
            </a:pPr>
            <a:r>
              <a:t/>
            </a:r>
            <a:endParaRPr sz="1000">
              <a:solidFill>
                <a:srgbClr val="FFFFFF"/>
              </a:solidFill>
              <a:latin typeface="Calibri"/>
              <a:ea typeface="Calibri"/>
              <a:cs typeface="Calibri"/>
              <a:sym typeface="Calibri"/>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#define GPIO_INPUT_BUTTON		18</a:t>
            </a:r>
            <a:endParaRPr/>
          </a:p>
          <a:p>
            <a:pPr indent="0" lvl="0" marL="0" marR="0" rtl="0" algn="l">
              <a:spcBef>
                <a:spcPts val="0"/>
              </a:spcBef>
              <a:spcAft>
                <a:spcPts val="0"/>
              </a:spcAft>
              <a:buNone/>
            </a:pPr>
            <a:r>
              <a:t/>
            </a:r>
            <a:endParaRPr sz="1000">
              <a:solidFill>
                <a:srgbClr val="FFFFFF"/>
              </a:solidFill>
              <a:latin typeface="Calibri"/>
              <a:ea typeface="Calibri"/>
              <a:cs typeface="Calibri"/>
              <a:sym typeface="Calibri"/>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#define GPIO_OUTPUT_MAINLED		16</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#define GPIO_OUTPUT_MAINLED_0	26 /* use as ground */</a:t>
            </a:r>
            <a:endParaRPr/>
          </a:p>
          <a:p>
            <a:pPr indent="0" lvl="0" marL="0" marR="0" rtl="0" algn="l">
              <a:spcBef>
                <a:spcPts val="0"/>
              </a:spcBef>
              <a:spcAft>
                <a:spcPts val="0"/>
              </a:spcAft>
              <a:buNone/>
            </a:pPr>
            <a:r>
              <a:t/>
            </a:r>
            <a:endParaRPr sz="1000">
              <a:solidFill>
                <a:srgbClr val="FFFFFF"/>
              </a:solidFill>
              <a:latin typeface="Calibri"/>
              <a:ea typeface="Calibri"/>
              <a:cs typeface="Calibri"/>
              <a:sym typeface="Calibri"/>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#define GPIO_OUTPUT_NOUSE1		17</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#define GPIO_OUTPUT_NOUSE2		25</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#else // ESP32_DEVKITC_V4</a:t>
            </a:r>
            <a:endParaRPr/>
          </a:p>
          <a:p>
            <a:pPr indent="0" lvl="0" marL="0" marR="0" rtl="0" algn="l">
              <a:spcBef>
                <a:spcPts val="0"/>
              </a:spcBef>
              <a:spcAft>
                <a:spcPts val="0"/>
              </a:spcAft>
              <a:buNone/>
            </a:pPr>
            <a:r>
              <a:t/>
            </a:r>
            <a:endParaRPr sz="1000">
              <a:solidFill>
                <a:srgbClr val="FFFFFF"/>
              </a:solidFill>
              <a:latin typeface="Calibri"/>
              <a:ea typeface="Calibri"/>
              <a:cs typeface="Calibri"/>
              <a:sym typeface="Calibri"/>
            </a:endParaRPr>
          </a:p>
          <a:p>
            <a:pPr indent="0" lvl="0" marL="0" marR="0" rtl="0" algn="l">
              <a:spcBef>
                <a:spcPts val="0"/>
              </a:spcBef>
              <a:spcAft>
                <a:spcPts val="0"/>
              </a:spcAft>
              <a:buNone/>
            </a:pPr>
            <a:r>
              <a:rPr lang="en-US" sz="1000">
                <a:solidFill>
                  <a:srgbClr val="FFC000"/>
                </a:solidFill>
                <a:latin typeface="Calibri"/>
                <a:ea typeface="Calibri"/>
                <a:cs typeface="Calibri"/>
                <a:sym typeface="Calibri"/>
              </a:rPr>
              <a:t>#define GPIO_INPUT_BUTTON		13</a:t>
            </a:r>
            <a:endParaRPr/>
          </a:p>
          <a:p>
            <a:pPr indent="0" lvl="0" marL="0" marR="0" rtl="0" algn="l">
              <a:spcBef>
                <a:spcPts val="0"/>
              </a:spcBef>
              <a:spcAft>
                <a:spcPts val="0"/>
              </a:spcAft>
              <a:buNone/>
            </a:pPr>
            <a:r>
              <a:t/>
            </a:r>
            <a:endParaRPr sz="1000">
              <a:solidFill>
                <a:srgbClr val="FFFFFF"/>
              </a:solidFill>
              <a:latin typeface="Calibri"/>
              <a:ea typeface="Calibri"/>
              <a:cs typeface="Calibri"/>
              <a:sym typeface="Calibri"/>
            </a:endParaRPr>
          </a:p>
          <a:p>
            <a:pPr indent="0" lvl="0" marL="0" marR="0" rtl="0" algn="l">
              <a:spcBef>
                <a:spcPts val="0"/>
              </a:spcBef>
              <a:spcAft>
                <a:spcPts val="0"/>
              </a:spcAft>
              <a:buNone/>
            </a:pPr>
            <a:r>
              <a:rPr b="1" lang="en-US" sz="1000">
                <a:solidFill>
                  <a:srgbClr val="92D050"/>
                </a:solidFill>
                <a:latin typeface="Calibri"/>
                <a:ea typeface="Calibri"/>
                <a:cs typeface="Calibri"/>
                <a:sym typeface="Calibri"/>
              </a:rPr>
              <a:t>#define GPIO_OUTPUT_MAINLED		12</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#define GPIO_OUTPUT_MAINLED_0	26 /* use as ground */</a:t>
            </a:r>
            <a:endParaRPr/>
          </a:p>
          <a:p>
            <a:pPr indent="0" lvl="0" marL="0" marR="0" rtl="0" algn="l">
              <a:spcBef>
                <a:spcPts val="0"/>
              </a:spcBef>
              <a:spcAft>
                <a:spcPts val="0"/>
              </a:spcAft>
              <a:buNone/>
            </a:pPr>
            <a:r>
              <a:t/>
            </a:r>
            <a:endParaRPr sz="1000">
              <a:solidFill>
                <a:srgbClr val="FFFFFF"/>
              </a:solidFill>
              <a:latin typeface="Calibri"/>
              <a:ea typeface="Calibri"/>
              <a:cs typeface="Calibri"/>
              <a:sym typeface="Calibri"/>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#define GPIO_OUTPUT_NOUSE1		14</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#define GPIO_OUTPUT_NOUSE2		27</a:t>
            </a:r>
            <a:endParaRPr/>
          </a:p>
          <a:p>
            <a:pPr indent="0" lvl="0" marL="0" marR="0" rtl="0" algn="l">
              <a:spcBef>
                <a:spcPts val="0"/>
              </a:spcBef>
              <a:spcAft>
                <a:spcPts val="0"/>
              </a:spcAft>
              <a:buNone/>
            </a:pPr>
            <a:r>
              <a:t/>
            </a:r>
            <a:endParaRPr sz="1000">
              <a:solidFill>
                <a:srgbClr val="FFFFFF"/>
              </a:solidFill>
              <a:latin typeface="Calibri"/>
              <a:ea typeface="Calibri"/>
              <a:cs typeface="Calibri"/>
              <a:sym typeface="Calibri"/>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#endif</a:t>
            </a:r>
            <a:endParaRPr/>
          </a:p>
          <a:p>
            <a:pPr indent="0" lvl="0" marL="0" marR="0" rtl="0" algn="l">
              <a:spcBef>
                <a:spcPts val="0"/>
              </a:spcBef>
              <a:spcAft>
                <a:spcPts val="0"/>
              </a:spcAft>
              <a:buNone/>
            </a:pPr>
            <a:r>
              <a:t/>
            </a:r>
            <a:endParaRPr sz="1000">
              <a:solidFill>
                <a:srgbClr val="FFFFFF"/>
              </a:solidFill>
              <a:latin typeface="Calibri"/>
              <a:ea typeface="Calibri"/>
              <a:cs typeface="Calibri"/>
              <a:sym typeface="Calibri"/>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107"/>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565" name="Google Shape;1565;p107"/>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Check Breadborad Circuit Wiring</a:t>
            </a:r>
            <a:endParaRPr/>
          </a:p>
          <a:p>
            <a:pPr indent="0" lvl="0" marL="0" rtl="0" algn="l">
              <a:lnSpc>
                <a:spcPct val="128612"/>
              </a:lnSpc>
              <a:spcBef>
                <a:spcPts val="999"/>
              </a:spcBef>
              <a:spcAft>
                <a:spcPts val="0"/>
              </a:spcAft>
              <a:buClr>
                <a:srgbClr val="262626"/>
              </a:buClr>
              <a:buSzPts val="1398"/>
              <a:buNone/>
            </a:pPr>
            <a:r>
              <a:t/>
            </a:r>
            <a:endParaRPr/>
          </a:p>
        </p:txBody>
      </p:sp>
      <p:sp>
        <p:nvSpPr>
          <p:cNvPr id="1566" name="Google Shape;1566;p107"/>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4.6. Control/Routine Test</a:t>
            </a:r>
            <a:endParaRPr/>
          </a:p>
        </p:txBody>
      </p:sp>
      <p:pic>
        <p:nvPicPr>
          <p:cNvPr id="1567" name="Google Shape;1567;p107"/>
          <p:cNvPicPr preferRelativeResize="0"/>
          <p:nvPr/>
        </p:nvPicPr>
        <p:blipFill rotWithShape="1">
          <a:blip r:embed="rId3">
            <a:alphaModFix/>
          </a:blip>
          <a:srcRect b="0" l="0" r="0" t="0"/>
          <a:stretch/>
        </p:blipFill>
        <p:spPr>
          <a:xfrm>
            <a:off x="1928664" y="1777108"/>
            <a:ext cx="6336704" cy="460422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08"/>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574" name="Google Shape;1574;p108"/>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Check wired external LED and try free routine with IoT Thing of Galaxy Upcycle app</a:t>
            </a:r>
            <a:endParaRPr/>
          </a:p>
          <a:p>
            <a:pPr indent="0" lvl="0" marL="0" rtl="0" algn="l">
              <a:lnSpc>
                <a:spcPct val="128612"/>
              </a:lnSpc>
              <a:spcBef>
                <a:spcPts val="999"/>
              </a:spcBef>
              <a:spcAft>
                <a:spcPts val="0"/>
              </a:spcAft>
              <a:buClr>
                <a:srgbClr val="262626"/>
              </a:buClr>
              <a:buSzPts val="1398"/>
              <a:buNone/>
            </a:pPr>
            <a:r>
              <a:t/>
            </a:r>
            <a:endParaRPr/>
          </a:p>
        </p:txBody>
      </p:sp>
      <p:sp>
        <p:nvSpPr>
          <p:cNvPr id="1575" name="Google Shape;1575;p108"/>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4.6. Control/Routine Test</a:t>
            </a:r>
            <a:endParaRPr/>
          </a:p>
        </p:txBody>
      </p:sp>
      <p:pic>
        <p:nvPicPr>
          <p:cNvPr descr="D:\업사이클링\SIC 교육자료\1213\resize\resize_20211213_220010.jpg" id="1576" name="Google Shape;1576;p108"/>
          <p:cNvPicPr preferRelativeResize="0"/>
          <p:nvPr/>
        </p:nvPicPr>
        <p:blipFill rotWithShape="1">
          <a:blip r:embed="rId3">
            <a:alphaModFix/>
          </a:blip>
          <a:srcRect b="0" l="0" r="0" t="0"/>
          <a:stretch/>
        </p:blipFill>
        <p:spPr>
          <a:xfrm>
            <a:off x="4880990" y="1844824"/>
            <a:ext cx="2880320" cy="2160240"/>
          </a:xfrm>
          <a:prstGeom prst="rect">
            <a:avLst/>
          </a:prstGeom>
          <a:noFill/>
          <a:ln>
            <a:noFill/>
          </a:ln>
        </p:spPr>
      </p:pic>
      <p:pic>
        <p:nvPicPr>
          <p:cNvPr descr="D:\업사이클링\SIC 교육자료\1213\resize\resize_20211213_220014.jpg" id="1577" name="Google Shape;1577;p108"/>
          <p:cNvPicPr preferRelativeResize="0"/>
          <p:nvPr/>
        </p:nvPicPr>
        <p:blipFill rotWithShape="1">
          <a:blip r:embed="rId4">
            <a:alphaModFix/>
          </a:blip>
          <a:srcRect b="0" l="0" r="0" t="0"/>
          <a:stretch/>
        </p:blipFill>
        <p:spPr>
          <a:xfrm>
            <a:off x="4880990" y="4052723"/>
            <a:ext cx="2880320" cy="2160240"/>
          </a:xfrm>
          <a:prstGeom prst="rect">
            <a:avLst/>
          </a:prstGeom>
          <a:noFill/>
          <a:ln>
            <a:noFill/>
          </a:ln>
        </p:spPr>
      </p:pic>
      <p:pic>
        <p:nvPicPr>
          <p:cNvPr descr="D:\업사이클링\SIC 교육자료\1213\resize\resize_20211213_220046.jpg" id="1578" name="Google Shape;1578;p108"/>
          <p:cNvPicPr preferRelativeResize="0"/>
          <p:nvPr/>
        </p:nvPicPr>
        <p:blipFill rotWithShape="1">
          <a:blip r:embed="rId5">
            <a:alphaModFix/>
          </a:blip>
          <a:srcRect b="0" l="0" r="0" t="0"/>
          <a:stretch/>
        </p:blipFill>
        <p:spPr>
          <a:xfrm>
            <a:off x="1947084" y="1844944"/>
            <a:ext cx="2880001" cy="2160000"/>
          </a:xfrm>
          <a:prstGeom prst="rect">
            <a:avLst/>
          </a:prstGeom>
          <a:noFill/>
          <a:ln>
            <a:noFill/>
          </a:ln>
        </p:spPr>
      </p:pic>
      <p:pic>
        <p:nvPicPr>
          <p:cNvPr descr="D:\업사이클링\SIC 교육자료\1213\resize\resize_20211213_220052.jpg" id="1579" name="Google Shape;1579;p108"/>
          <p:cNvPicPr preferRelativeResize="0"/>
          <p:nvPr/>
        </p:nvPicPr>
        <p:blipFill rotWithShape="1">
          <a:blip r:embed="rId6">
            <a:alphaModFix/>
          </a:blip>
          <a:srcRect b="0" l="0" r="0" t="0"/>
          <a:stretch/>
        </p:blipFill>
        <p:spPr>
          <a:xfrm>
            <a:off x="1946923" y="4052723"/>
            <a:ext cx="2880320" cy="216024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09"/>
          <p:cNvSpPr txBox="1"/>
          <p:nvPr>
            <p:ph idx="4" type="body"/>
          </p:nvPr>
        </p:nvSpPr>
        <p:spPr>
          <a:xfrm>
            <a:off x="560375" y="2166000"/>
            <a:ext cx="8715705" cy="2736304"/>
          </a:xfrm>
          <a:prstGeom prst="rect">
            <a:avLst/>
          </a:prstGeom>
          <a:noFill/>
          <a:ln>
            <a:noFill/>
          </a:ln>
        </p:spPr>
        <p:txBody>
          <a:bodyPr anchorCtr="0" anchor="t" bIns="0" lIns="0" spcFirstLastPara="1" rIns="0" wrap="square" tIns="0">
            <a:noAutofit/>
          </a:bodyPr>
          <a:lstStyle/>
          <a:p>
            <a:pPr indent="-177569" lvl="0" marL="177569" rtl="0" algn="l">
              <a:lnSpc>
                <a:spcPct val="100000"/>
              </a:lnSpc>
              <a:spcBef>
                <a:spcPts val="0"/>
              </a:spcBef>
              <a:spcAft>
                <a:spcPts val="0"/>
              </a:spcAft>
              <a:buClr>
                <a:srgbClr val="262626"/>
              </a:buClr>
              <a:buSzPts val="2200"/>
              <a:buChar char="•"/>
            </a:pPr>
            <a:r>
              <a:rPr lang="en-US" sz="2200"/>
              <a:t>Now you understand how general IoT control/event data are flown by SmartThings example.</a:t>
            </a:r>
            <a:endParaRPr/>
          </a:p>
          <a:p>
            <a:pPr indent="-37868" lvl="0" marL="177569" rtl="0" algn="l">
              <a:lnSpc>
                <a:spcPct val="100000"/>
              </a:lnSpc>
              <a:spcBef>
                <a:spcPts val="999"/>
              </a:spcBef>
              <a:spcAft>
                <a:spcPts val="0"/>
              </a:spcAft>
              <a:buClr>
                <a:srgbClr val="262626"/>
              </a:buClr>
              <a:buSzPts val="2200"/>
              <a:buNone/>
            </a:pPr>
            <a:r>
              <a:t/>
            </a:r>
            <a:endParaRPr sz="2200"/>
          </a:p>
          <a:p>
            <a:pPr indent="-177569" lvl="0" marL="177569" rtl="0" algn="l">
              <a:lnSpc>
                <a:spcPct val="100000"/>
              </a:lnSpc>
              <a:spcBef>
                <a:spcPts val="999"/>
              </a:spcBef>
              <a:spcAft>
                <a:spcPts val="0"/>
              </a:spcAft>
              <a:buClr>
                <a:srgbClr val="262626"/>
              </a:buClr>
              <a:buSzPts val="2200"/>
              <a:buChar char="•"/>
            </a:pPr>
            <a:r>
              <a:rPr lang="en-US" sz="2200"/>
              <a:t>You can check your own control and event. Routine also can be combined. For a deeper dive, use MCU to develop IoT Thing for real-life usage with STDK. You can make any kind of IoT Thing device yourself.</a:t>
            </a:r>
            <a:endParaRPr/>
          </a:p>
        </p:txBody>
      </p:sp>
      <p:sp>
        <p:nvSpPr>
          <p:cNvPr id="1585" name="Google Shape;1585;p109"/>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4.7 Final Wrap-up</a:t>
            </a:r>
            <a:endParaRPr/>
          </a:p>
        </p:txBody>
      </p:sp>
      <p:sp>
        <p:nvSpPr>
          <p:cNvPr id="1586" name="Google Shape;1586;p109"/>
          <p:cNvSpPr txBox="1"/>
          <p:nvPr>
            <p:ph idx="3" type="body"/>
          </p:nvPr>
        </p:nvSpPr>
        <p:spPr>
          <a:xfrm>
            <a:off x="8671228" y="482199"/>
            <a:ext cx="790985"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1"/>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1.1. Introduction to Galaxy Upcycling </a:t>
            </a:r>
            <a:endParaRPr/>
          </a:p>
        </p:txBody>
      </p:sp>
      <p:sp>
        <p:nvSpPr>
          <p:cNvPr id="189" name="Google Shape;189;p11"/>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01</a:t>
            </a:r>
            <a:endParaRPr/>
          </a:p>
        </p:txBody>
      </p:sp>
      <p:sp>
        <p:nvSpPr>
          <p:cNvPr id="190" name="Google Shape;190;p11"/>
          <p:cNvSpPr txBox="1"/>
          <p:nvPr>
            <p:ph idx="4" type="body"/>
          </p:nvPr>
        </p:nvSpPr>
        <p:spPr>
          <a:xfrm>
            <a:off x="541535" y="1523632"/>
            <a:ext cx="8785250" cy="321192"/>
          </a:xfrm>
          <a:prstGeom prst="rect">
            <a:avLst/>
          </a:prstGeom>
          <a:noFill/>
          <a:ln>
            <a:noFill/>
          </a:ln>
        </p:spPr>
        <p:txBody>
          <a:bodyPr anchorCtr="0" anchor="t" bIns="0" lIns="0" spcFirstLastPara="1" rIns="0" wrap="square" tIns="0">
            <a:noAutofit/>
          </a:bodyPr>
          <a:lstStyle/>
          <a:p>
            <a:pPr indent="-177569" lvl="0" marL="177569" rtl="0" algn="l">
              <a:lnSpc>
                <a:spcPct val="128428"/>
              </a:lnSpc>
              <a:spcBef>
                <a:spcPts val="0"/>
              </a:spcBef>
              <a:spcAft>
                <a:spcPts val="0"/>
              </a:spcAft>
              <a:buClr>
                <a:srgbClr val="262626"/>
              </a:buClr>
              <a:buSzPts val="1400"/>
              <a:buFont typeface="Arial"/>
              <a:buChar char="•"/>
            </a:pPr>
            <a:r>
              <a:rPr lang="en-US" sz="1400"/>
              <a:t>Galaxy Upcycling at Home is recognized at 2022 iF Design Award</a:t>
            </a:r>
            <a:endParaRPr/>
          </a:p>
        </p:txBody>
      </p:sp>
      <p:pic>
        <p:nvPicPr>
          <p:cNvPr id="191" name="Google Shape;191;p11"/>
          <p:cNvPicPr preferRelativeResize="0"/>
          <p:nvPr/>
        </p:nvPicPr>
        <p:blipFill rotWithShape="1">
          <a:blip r:embed="rId3">
            <a:alphaModFix/>
          </a:blip>
          <a:srcRect b="0" l="0" r="0" t="0"/>
          <a:stretch/>
        </p:blipFill>
        <p:spPr>
          <a:xfrm>
            <a:off x="1500542" y="1818865"/>
            <a:ext cx="6904917" cy="45575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grpSp>
        <p:nvGrpSpPr>
          <p:cNvPr id="1592" name="Google Shape;1592;p110"/>
          <p:cNvGrpSpPr/>
          <p:nvPr/>
        </p:nvGrpSpPr>
        <p:grpSpPr>
          <a:xfrm>
            <a:off x="3174" y="1099"/>
            <a:ext cx="9899652" cy="6855802"/>
            <a:chOff x="-1" y="0"/>
            <a:chExt cx="9902826" cy="6858000"/>
          </a:xfrm>
        </p:grpSpPr>
        <p:pic>
          <p:nvPicPr>
            <p:cNvPr id="1593" name="Google Shape;1593;p110"/>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1594" name="Google Shape;1594;p110"/>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cxnSp>
          <p:nvCxnSpPr>
            <p:cNvPr id="1595" name="Google Shape;1595;p110"/>
            <p:cNvCxnSpPr/>
            <p:nvPr/>
          </p:nvCxnSpPr>
          <p:spPr>
            <a:xfrm>
              <a:off x="656391" y="2327183"/>
              <a:ext cx="0" cy="1976055"/>
            </a:xfrm>
            <a:prstGeom prst="straightConnector1">
              <a:avLst/>
            </a:prstGeom>
            <a:noFill/>
            <a:ln cap="flat" cmpd="sng" w="38100">
              <a:solidFill>
                <a:schemeClr val="lt1"/>
              </a:solidFill>
              <a:prstDash val="solid"/>
              <a:round/>
              <a:headEnd len="sm" w="sm" type="none"/>
              <a:tailEnd len="sm" w="sm" type="none"/>
            </a:ln>
          </p:spPr>
        </p:cxnSp>
        <p:sp>
          <p:nvSpPr>
            <p:cNvPr id="1596" name="Google Shape;1596;p110"/>
            <p:cNvSpPr/>
            <p:nvPr/>
          </p:nvSpPr>
          <p:spPr>
            <a:xfrm>
              <a:off x="945928" y="2468825"/>
              <a:ext cx="8398097" cy="16927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5498">
                  <a:solidFill>
                    <a:srgbClr val="FFFFFF"/>
                  </a:solidFill>
                  <a:latin typeface="Arial"/>
                  <a:ea typeface="Arial"/>
                  <a:cs typeface="Arial"/>
                  <a:sym typeface="Arial"/>
                </a:rPr>
                <a:t>End of</a:t>
              </a:r>
              <a:endParaRPr/>
            </a:p>
            <a:p>
              <a:pPr indent="0" lvl="0" marL="0" marR="0" rtl="0" algn="l">
                <a:spcBef>
                  <a:spcPts val="0"/>
                </a:spcBef>
                <a:spcAft>
                  <a:spcPts val="0"/>
                </a:spcAft>
                <a:buNone/>
              </a:pPr>
              <a:r>
                <a:rPr lang="en-US" sz="5498">
                  <a:solidFill>
                    <a:srgbClr val="FFFFFF"/>
                  </a:solidFill>
                  <a:latin typeface="Arial"/>
                  <a:ea typeface="Arial"/>
                  <a:cs typeface="Arial"/>
                  <a:sym typeface="Arial"/>
                </a:rPr>
                <a:t>Document</a:t>
              </a:r>
              <a:endParaRPr/>
            </a:p>
          </p:txBody>
        </p:sp>
      </p:grpSp>
      <p:sp>
        <p:nvSpPr>
          <p:cNvPr id="1597" name="Google Shape;1597;p110"/>
          <p:cNvSpPr/>
          <p:nvPr/>
        </p:nvSpPr>
        <p:spPr>
          <a:xfrm>
            <a:off x="574185" y="6355372"/>
            <a:ext cx="2888788" cy="20000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Samsung Innovation Campus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2"/>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1.1. Introduction to Galaxy Upcycling </a:t>
            </a:r>
            <a:endParaRPr/>
          </a:p>
        </p:txBody>
      </p:sp>
      <p:sp>
        <p:nvSpPr>
          <p:cNvPr id="198" name="Google Shape;198;p12"/>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01</a:t>
            </a:r>
            <a:endParaRPr/>
          </a:p>
        </p:txBody>
      </p:sp>
      <p:sp>
        <p:nvSpPr>
          <p:cNvPr id="199" name="Google Shape;199;p12"/>
          <p:cNvSpPr txBox="1"/>
          <p:nvPr>
            <p:ph idx="4" type="body"/>
          </p:nvPr>
        </p:nvSpPr>
        <p:spPr>
          <a:xfrm>
            <a:off x="541535" y="1523632"/>
            <a:ext cx="8785250" cy="321192"/>
          </a:xfrm>
          <a:prstGeom prst="rect">
            <a:avLst/>
          </a:prstGeom>
          <a:noFill/>
          <a:ln>
            <a:noFill/>
          </a:ln>
        </p:spPr>
        <p:txBody>
          <a:bodyPr anchorCtr="0" anchor="t" bIns="0" lIns="0" spcFirstLastPara="1" rIns="0" wrap="square" tIns="0">
            <a:noAutofit/>
          </a:bodyPr>
          <a:lstStyle/>
          <a:p>
            <a:pPr indent="-177569" lvl="0" marL="177569" rtl="0" algn="l">
              <a:lnSpc>
                <a:spcPct val="128428"/>
              </a:lnSpc>
              <a:spcBef>
                <a:spcPts val="0"/>
              </a:spcBef>
              <a:spcAft>
                <a:spcPts val="0"/>
              </a:spcAft>
              <a:buClr>
                <a:srgbClr val="262626"/>
              </a:buClr>
              <a:buSzPts val="1400"/>
              <a:buFont typeface="Arial"/>
              <a:buChar char="•"/>
            </a:pPr>
            <a:r>
              <a:rPr lang="en-US" sz="1400"/>
              <a:t>Galaxy Upcycling at Home is recognized at 2022 IDEA Silver Award</a:t>
            </a:r>
            <a:endParaRPr/>
          </a:p>
        </p:txBody>
      </p:sp>
      <p:pic>
        <p:nvPicPr>
          <p:cNvPr id="200" name="Google Shape;200;p12"/>
          <p:cNvPicPr preferRelativeResize="0"/>
          <p:nvPr/>
        </p:nvPicPr>
        <p:blipFill rotWithShape="1">
          <a:blip r:embed="rId3">
            <a:alphaModFix/>
          </a:blip>
          <a:srcRect b="0" l="0" r="0" t="0"/>
          <a:stretch/>
        </p:blipFill>
        <p:spPr>
          <a:xfrm>
            <a:off x="2218702" y="1805496"/>
            <a:ext cx="5430916" cy="454173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3"/>
          <p:cNvSpPr txBox="1"/>
          <p:nvPr>
            <p:ph idx="4" type="body"/>
          </p:nvPr>
        </p:nvSpPr>
        <p:spPr>
          <a:xfrm>
            <a:off x="560375" y="2348880"/>
            <a:ext cx="8785250" cy="2736304"/>
          </a:xfrm>
          <a:prstGeom prst="rect">
            <a:avLst/>
          </a:prstGeom>
          <a:noFill/>
          <a:ln>
            <a:noFill/>
          </a:ln>
        </p:spPr>
        <p:txBody>
          <a:bodyPr anchorCtr="0" anchor="t" bIns="0" lIns="0" spcFirstLastPara="1" rIns="0" wrap="square" tIns="0">
            <a:noAutofit/>
          </a:bodyPr>
          <a:lstStyle/>
          <a:p>
            <a:pPr indent="-177569" lvl="0" marL="177569" rtl="0" algn="l">
              <a:lnSpc>
                <a:spcPct val="150000"/>
              </a:lnSpc>
              <a:spcBef>
                <a:spcPts val="0"/>
              </a:spcBef>
              <a:spcAft>
                <a:spcPts val="0"/>
              </a:spcAft>
              <a:buClr>
                <a:srgbClr val="3F3F3F"/>
              </a:buClr>
              <a:buSzPts val="2200"/>
              <a:buChar char="•"/>
            </a:pPr>
            <a:r>
              <a:rPr lang="en-US" sz="2200">
                <a:solidFill>
                  <a:srgbClr val="3F3F3F"/>
                </a:solidFill>
              </a:rPr>
              <a:t>Galaxy Upcycling aims to build a circular economy by reusing.</a:t>
            </a:r>
            <a:endParaRPr/>
          </a:p>
          <a:p>
            <a:pPr indent="-177569" lvl="0" marL="177569" rtl="0" algn="l">
              <a:lnSpc>
                <a:spcPct val="100000"/>
              </a:lnSpc>
              <a:spcBef>
                <a:spcPts val="999"/>
              </a:spcBef>
              <a:spcAft>
                <a:spcPts val="0"/>
              </a:spcAft>
              <a:buClr>
                <a:srgbClr val="3F3F3F"/>
              </a:buClr>
              <a:buSzPts val="2200"/>
              <a:buChar char="•"/>
            </a:pPr>
            <a:r>
              <a:rPr lang="en-US" sz="2200">
                <a:solidFill>
                  <a:srgbClr val="3F3F3F"/>
                </a:solidFill>
              </a:rPr>
              <a:t>In this chapter, you can make real-life IoT technology with Galaxy Upcycle app and SmartThings Platform.</a:t>
            </a:r>
            <a:endParaRPr/>
          </a:p>
        </p:txBody>
      </p:sp>
      <p:sp>
        <p:nvSpPr>
          <p:cNvPr id="206" name="Google Shape;206;p13"/>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1.1. Introduction to Galaxy Upcycling </a:t>
            </a:r>
            <a:endParaRPr/>
          </a:p>
        </p:txBody>
      </p:sp>
      <p:sp>
        <p:nvSpPr>
          <p:cNvPr id="207" name="Google Shape;207;p13"/>
          <p:cNvSpPr txBox="1"/>
          <p:nvPr>
            <p:ph idx="3" type="body"/>
          </p:nvPr>
        </p:nvSpPr>
        <p:spPr>
          <a:xfrm>
            <a:off x="8671228" y="482199"/>
            <a:ext cx="790985"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4"/>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01</a:t>
            </a:r>
            <a:endParaRPr/>
          </a:p>
        </p:txBody>
      </p:sp>
      <p:sp>
        <p:nvSpPr>
          <p:cNvPr id="214" name="Google Shape;214;p14"/>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1.2. Objective &amp; Overall Structure of S/W and H/W Architectures</a:t>
            </a:r>
            <a:endParaRPr/>
          </a:p>
        </p:txBody>
      </p:sp>
      <p:sp>
        <p:nvSpPr>
          <p:cNvPr id="215" name="Google Shape;215;p14"/>
          <p:cNvSpPr txBox="1"/>
          <p:nvPr>
            <p:ph idx="4" type="body"/>
          </p:nvPr>
        </p:nvSpPr>
        <p:spPr>
          <a:xfrm>
            <a:off x="541535" y="1561104"/>
            <a:ext cx="8785250" cy="341890"/>
          </a:xfrm>
          <a:prstGeom prst="rect">
            <a:avLst/>
          </a:prstGeom>
          <a:noFill/>
          <a:ln>
            <a:noFill/>
          </a:ln>
        </p:spPr>
        <p:txBody>
          <a:bodyPr anchorCtr="0" anchor="t" bIns="0" lIns="0" spcFirstLastPara="1" rIns="0" wrap="square" tIns="0">
            <a:normAutofit/>
          </a:bodyPr>
          <a:lstStyle/>
          <a:p>
            <a:pPr indent="-177569" lvl="0" marL="177569" rtl="0" algn="l">
              <a:lnSpc>
                <a:spcPct val="138307"/>
              </a:lnSpc>
              <a:spcBef>
                <a:spcPts val="0"/>
              </a:spcBef>
              <a:spcAft>
                <a:spcPts val="0"/>
              </a:spcAft>
              <a:buClr>
                <a:srgbClr val="262626"/>
              </a:buClr>
              <a:buSzPts val="1300"/>
              <a:buFont typeface="Arial"/>
              <a:buChar char="•"/>
            </a:pPr>
            <a:r>
              <a:rPr lang="en-US"/>
              <a:t>Materials needed for Galaxy Upcycling </a:t>
            </a:r>
            <a:endParaRPr/>
          </a:p>
        </p:txBody>
      </p:sp>
      <p:sp>
        <p:nvSpPr>
          <p:cNvPr id="216" name="Google Shape;216;p14"/>
          <p:cNvSpPr/>
          <p:nvPr/>
        </p:nvSpPr>
        <p:spPr>
          <a:xfrm>
            <a:off x="494405" y="5113880"/>
            <a:ext cx="6521592" cy="1138844"/>
          </a:xfrm>
          <a:prstGeom prst="roundRect">
            <a:avLst>
              <a:gd fmla="val 2798" name="adj"/>
            </a:avLst>
          </a:prstGeom>
          <a:noFill/>
          <a:ln cap="flat" cmpd="sng" w="9525">
            <a:solidFill>
              <a:srgbClr val="1428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7" name="Google Shape;217;p14"/>
          <p:cNvSpPr txBox="1"/>
          <p:nvPr/>
        </p:nvSpPr>
        <p:spPr>
          <a:xfrm>
            <a:off x="560190" y="5164199"/>
            <a:ext cx="6418822" cy="106182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1050">
                <a:solidFill>
                  <a:schemeClr val="dk1"/>
                </a:solidFill>
                <a:latin typeface="Arial"/>
                <a:ea typeface="Arial"/>
                <a:cs typeface="Arial"/>
                <a:sym typeface="Arial"/>
              </a:rPr>
              <a:t>If students want to develop a program using the Galaxy Upcycling kit even after Chapter 9 learning is over, the Galaxy Upcycling Kits are available until the IoT course is over. Students can implement their projects using the Galaxy Upcycling Kit when proceeding with the Capstone Project.</a:t>
            </a:r>
            <a:endParaRPr/>
          </a:p>
          <a:p>
            <a:pPr indent="0" lvl="0" marL="0" marR="0" rtl="0" algn="l">
              <a:lnSpc>
                <a:spcPct val="120000"/>
              </a:lnSpc>
              <a:spcBef>
                <a:spcPts val="0"/>
              </a:spcBef>
              <a:spcAft>
                <a:spcPts val="0"/>
              </a:spcAft>
              <a:buNone/>
            </a:pPr>
            <a:r>
              <a:rPr lang="en-US" sz="1050">
                <a:solidFill>
                  <a:schemeClr val="dk1"/>
                </a:solidFill>
                <a:latin typeface="Arial"/>
                <a:ea typeface="Arial"/>
                <a:cs typeface="Arial"/>
                <a:sym typeface="Arial"/>
              </a:rPr>
              <a:t>It will be a good portfolio if students open their projects on famous global maker websites such as hackster.io and instructables. Please refer to the link. If you have such a case, please share it with CCO.</a:t>
            </a:r>
            <a:endParaRPr sz="1050">
              <a:solidFill>
                <a:schemeClr val="dk1"/>
              </a:solidFill>
              <a:latin typeface="Arial"/>
              <a:ea typeface="Arial"/>
              <a:cs typeface="Arial"/>
              <a:sym typeface="Arial"/>
            </a:endParaRPr>
          </a:p>
        </p:txBody>
      </p:sp>
      <p:sp>
        <p:nvSpPr>
          <p:cNvPr id="218" name="Google Shape;218;p14"/>
          <p:cNvSpPr txBox="1"/>
          <p:nvPr/>
        </p:nvSpPr>
        <p:spPr>
          <a:xfrm>
            <a:off x="8023898" y="5397881"/>
            <a:ext cx="145557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800">
                <a:solidFill>
                  <a:schemeClr val="dk1"/>
                </a:solidFill>
                <a:latin typeface="Arial"/>
                <a:ea typeface="Arial"/>
                <a:cs typeface="Arial"/>
                <a:sym typeface="Arial"/>
              </a:rPr>
              <a:t>[Instructables: Xmas Decor] </a:t>
            </a:r>
            <a:r>
              <a:rPr lang="en-US" sz="800" u="sng">
                <a:solidFill>
                  <a:schemeClr val="dk1"/>
                </a:solidFill>
                <a:latin typeface="Arial"/>
                <a:ea typeface="Arial"/>
                <a:cs typeface="Arial"/>
                <a:sym typeface="Arial"/>
                <a:hlinkClick r:id="rId3">
                  <a:extLst>
                    <a:ext uri="{A12FA001-AC4F-418D-AE19-62706E023703}">
                      <ahyp:hlinkClr val="tx"/>
                    </a:ext>
                  </a:extLst>
                </a:hlinkClick>
              </a:rPr>
              <a:t>https://me2.kr/zgyhb</a:t>
            </a:r>
            <a:endParaRPr sz="800">
              <a:solidFill>
                <a:schemeClr val="dk1"/>
              </a:solidFill>
              <a:latin typeface="Arial"/>
              <a:ea typeface="Arial"/>
              <a:cs typeface="Arial"/>
              <a:sym typeface="Arial"/>
            </a:endParaRPr>
          </a:p>
        </p:txBody>
      </p:sp>
      <p:pic>
        <p:nvPicPr>
          <p:cNvPr id="219" name="Google Shape;219;p14"/>
          <p:cNvPicPr preferRelativeResize="0"/>
          <p:nvPr/>
        </p:nvPicPr>
        <p:blipFill rotWithShape="1">
          <a:blip r:embed="rId4">
            <a:alphaModFix/>
          </a:blip>
          <a:srcRect b="0" l="0" r="0" t="0"/>
          <a:stretch/>
        </p:blipFill>
        <p:spPr>
          <a:xfrm>
            <a:off x="7176813" y="5396043"/>
            <a:ext cx="847085" cy="334800"/>
          </a:xfrm>
          <a:prstGeom prst="rect">
            <a:avLst/>
          </a:prstGeom>
          <a:noFill/>
          <a:ln>
            <a:noFill/>
          </a:ln>
        </p:spPr>
      </p:pic>
      <p:sp>
        <p:nvSpPr>
          <p:cNvPr id="220" name="Google Shape;220;p14"/>
          <p:cNvSpPr txBox="1"/>
          <p:nvPr/>
        </p:nvSpPr>
        <p:spPr>
          <a:xfrm>
            <a:off x="8023898" y="5772723"/>
            <a:ext cx="145557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800">
                <a:solidFill>
                  <a:schemeClr val="dk1"/>
                </a:solidFill>
                <a:latin typeface="Arial"/>
                <a:ea typeface="Arial"/>
                <a:cs typeface="Arial"/>
                <a:sym typeface="Arial"/>
              </a:rPr>
              <a:t>[Hackster.io: Fish tank lighting upcycle] </a:t>
            </a:r>
            <a:r>
              <a:rPr lang="en-US" sz="800">
                <a:solidFill>
                  <a:schemeClr val="dk1"/>
                </a:solidFill>
                <a:latin typeface="Arial"/>
                <a:ea typeface="Arial"/>
                <a:cs typeface="Arial"/>
                <a:sym typeface="Arial"/>
              </a:rPr>
              <a:t>https://me2.kr/95vej</a:t>
            </a:r>
            <a:endParaRPr/>
          </a:p>
        </p:txBody>
      </p:sp>
      <p:pic>
        <p:nvPicPr>
          <p:cNvPr id="221" name="Google Shape;221;p14"/>
          <p:cNvPicPr preferRelativeResize="0"/>
          <p:nvPr/>
        </p:nvPicPr>
        <p:blipFill rotWithShape="1">
          <a:blip r:embed="rId5">
            <a:alphaModFix/>
          </a:blip>
          <a:srcRect b="0" l="0" r="0" t="0"/>
          <a:stretch/>
        </p:blipFill>
        <p:spPr>
          <a:xfrm>
            <a:off x="7141001" y="5774624"/>
            <a:ext cx="882897" cy="292588"/>
          </a:xfrm>
          <a:prstGeom prst="rect">
            <a:avLst/>
          </a:prstGeom>
          <a:noFill/>
          <a:ln>
            <a:noFill/>
          </a:ln>
        </p:spPr>
      </p:pic>
      <p:sp>
        <p:nvSpPr>
          <p:cNvPr id="222" name="Google Shape;222;p14"/>
          <p:cNvSpPr/>
          <p:nvPr/>
        </p:nvSpPr>
        <p:spPr>
          <a:xfrm>
            <a:off x="7118767" y="5113880"/>
            <a:ext cx="2299607" cy="1138844"/>
          </a:xfrm>
          <a:prstGeom prst="roundRect">
            <a:avLst>
              <a:gd fmla="val 2798" name="adj"/>
            </a:avLst>
          </a:prstGeom>
          <a:noFill/>
          <a:ln cap="flat" cmpd="sng" w="9525">
            <a:solidFill>
              <a:srgbClr val="1428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3" name="Google Shape;223;p14"/>
          <p:cNvSpPr txBox="1"/>
          <p:nvPr/>
        </p:nvSpPr>
        <p:spPr>
          <a:xfrm>
            <a:off x="7118767" y="5131611"/>
            <a:ext cx="1036072"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chemeClr val="dk1"/>
                </a:solidFill>
                <a:latin typeface="Arial"/>
                <a:ea typeface="Arial"/>
                <a:cs typeface="Arial"/>
                <a:sym typeface="Arial"/>
              </a:rPr>
              <a:t>References</a:t>
            </a:r>
            <a:endParaRPr b="1" sz="900">
              <a:solidFill>
                <a:schemeClr val="dk1"/>
              </a:solidFill>
              <a:latin typeface="Arial"/>
              <a:ea typeface="Arial"/>
              <a:cs typeface="Arial"/>
              <a:sym typeface="Arial"/>
            </a:endParaRPr>
          </a:p>
        </p:txBody>
      </p:sp>
      <p:sp>
        <p:nvSpPr>
          <p:cNvPr id="224" name="Google Shape;224;p14"/>
          <p:cNvSpPr txBox="1"/>
          <p:nvPr/>
        </p:nvSpPr>
        <p:spPr>
          <a:xfrm>
            <a:off x="597175" y="3085937"/>
            <a:ext cx="179889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Galaxy Upcycling Kit</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Sample Image</a:t>
            </a:r>
            <a:endParaRPr sz="1400">
              <a:solidFill>
                <a:schemeClr val="dk1"/>
              </a:solidFill>
              <a:latin typeface="Arial"/>
              <a:ea typeface="Arial"/>
              <a:cs typeface="Arial"/>
              <a:sym typeface="Arial"/>
            </a:endParaRPr>
          </a:p>
        </p:txBody>
      </p:sp>
      <p:cxnSp>
        <p:nvCxnSpPr>
          <p:cNvPr id="225" name="Google Shape;225;p14"/>
          <p:cNvCxnSpPr/>
          <p:nvPr/>
        </p:nvCxnSpPr>
        <p:spPr>
          <a:xfrm flipH="1" rot="10800000">
            <a:off x="461840" y="2016780"/>
            <a:ext cx="1945287" cy="8787"/>
          </a:xfrm>
          <a:prstGeom prst="straightConnector1">
            <a:avLst/>
          </a:prstGeom>
          <a:solidFill>
            <a:schemeClr val="accent1"/>
          </a:solidFill>
          <a:ln cap="flat" cmpd="sng" w="9525">
            <a:solidFill>
              <a:srgbClr val="EAEAEA"/>
            </a:solidFill>
            <a:prstDash val="solid"/>
            <a:round/>
            <a:headEnd len="sm" w="sm" type="none"/>
            <a:tailEnd len="sm" w="sm" type="none"/>
          </a:ln>
        </p:spPr>
      </p:cxnSp>
      <p:cxnSp>
        <p:nvCxnSpPr>
          <p:cNvPr id="226" name="Google Shape;226;p14"/>
          <p:cNvCxnSpPr/>
          <p:nvPr/>
        </p:nvCxnSpPr>
        <p:spPr>
          <a:xfrm>
            <a:off x="461840" y="2025565"/>
            <a:ext cx="224674" cy="0"/>
          </a:xfrm>
          <a:prstGeom prst="straightConnector1">
            <a:avLst/>
          </a:prstGeom>
          <a:solidFill>
            <a:schemeClr val="accent1"/>
          </a:solidFill>
          <a:ln cap="flat" cmpd="sng" w="19050">
            <a:solidFill>
              <a:srgbClr val="1428A0"/>
            </a:solidFill>
            <a:prstDash val="solid"/>
            <a:round/>
            <a:headEnd len="sm" w="sm" type="none"/>
            <a:tailEnd len="sm" w="sm" type="none"/>
          </a:ln>
        </p:spPr>
      </p:cxnSp>
      <p:cxnSp>
        <p:nvCxnSpPr>
          <p:cNvPr id="227" name="Google Shape;227;p14"/>
          <p:cNvCxnSpPr/>
          <p:nvPr/>
        </p:nvCxnSpPr>
        <p:spPr>
          <a:xfrm>
            <a:off x="2410096" y="2016780"/>
            <a:ext cx="0" cy="2853472"/>
          </a:xfrm>
          <a:prstGeom prst="straightConnector1">
            <a:avLst/>
          </a:prstGeom>
          <a:noFill/>
          <a:ln cap="flat" cmpd="sng" w="9525">
            <a:solidFill>
              <a:srgbClr val="D8D8D8"/>
            </a:solidFill>
            <a:prstDash val="solid"/>
            <a:round/>
            <a:headEnd len="sm" w="sm" type="none"/>
            <a:tailEnd len="sm" w="sm" type="none"/>
          </a:ln>
        </p:spPr>
      </p:cxnSp>
      <p:sp>
        <p:nvSpPr>
          <p:cNvPr id="228" name="Google Shape;228;p14"/>
          <p:cNvSpPr txBox="1"/>
          <p:nvPr/>
        </p:nvSpPr>
        <p:spPr>
          <a:xfrm>
            <a:off x="2739558" y="3046988"/>
            <a:ext cx="113294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Old Galaxy (S9 or Note9) 1ea</a:t>
            </a:r>
            <a:endParaRPr sz="700">
              <a:solidFill>
                <a:schemeClr val="dk1"/>
              </a:solidFill>
              <a:latin typeface="Arial"/>
              <a:ea typeface="Arial"/>
              <a:cs typeface="Arial"/>
              <a:sym typeface="Arial"/>
            </a:endParaRPr>
          </a:p>
        </p:txBody>
      </p:sp>
      <p:cxnSp>
        <p:nvCxnSpPr>
          <p:cNvPr id="229" name="Google Shape;229;p14"/>
          <p:cNvCxnSpPr/>
          <p:nvPr/>
        </p:nvCxnSpPr>
        <p:spPr>
          <a:xfrm>
            <a:off x="2676005" y="3383535"/>
            <a:ext cx="6417426" cy="0"/>
          </a:xfrm>
          <a:prstGeom prst="straightConnector1">
            <a:avLst/>
          </a:prstGeom>
          <a:noFill/>
          <a:ln cap="flat" cmpd="sng" w="9525">
            <a:solidFill>
              <a:srgbClr val="7F7F7F"/>
            </a:solidFill>
            <a:prstDash val="dash"/>
            <a:round/>
            <a:headEnd len="sm" w="sm" type="none"/>
            <a:tailEnd len="sm" w="sm" type="none"/>
          </a:ln>
        </p:spPr>
      </p:cxnSp>
      <p:sp>
        <p:nvSpPr>
          <p:cNvPr id="230" name="Google Shape;230;p14"/>
          <p:cNvSpPr txBox="1"/>
          <p:nvPr/>
        </p:nvSpPr>
        <p:spPr>
          <a:xfrm>
            <a:off x="3959780" y="2961252"/>
            <a:ext cx="1363405"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USB Type-C Adapter &amp; Cable</a:t>
            </a:r>
            <a:endParaRPr/>
          </a:p>
          <a:p>
            <a:pPr indent="0" lvl="0" marL="0" marR="0" rtl="0" algn="ctr">
              <a:spcBef>
                <a:spcPts val="0"/>
              </a:spcBef>
              <a:spcAft>
                <a:spcPts val="0"/>
              </a:spcAft>
              <a:buNone/>
            </a:pPr>
            <a:r>
              <a:rPr lang="en-US" sz="700">
                <a:solidFill>
                  <a:schemeClr val="dk1"/>
                </a:solidFill>
                <a:latin typeface="Arial"/>
                <a:ea typeface="Arial"/>
                <a:cs typeface="Arial"/>
                <a:sym typeface="Arial"/>
              </a:rPr>
              <a:t>(Charging for old Galaxy) </a:t>
            </a:r>
            <a:endParaRPr/>
          </a:p>
          <a:p>
            <a:pPr indent="0" lvl="0" marL="0" marR="0" rtl="0" algn="ctr">
              <a:spcBef>
                <a:spcPts val="0"/>
              </a:spcBef>
              <a:spcAft>
                <a:spcPts val="0"/>
              </a:spcAft>
              <a:buNone/>
            </a:pPr>
            <a:r>
              <a:rPr lang="en-US" sz="700">
                <a:solidFill>
                  <a:schemeClr val="dk1"/>
                </a:solidFill>
                <a:latin typeface="Arial"/>
                <a:ea typeface="Arial"/>
                <a:cs typeface="Arial"/>
                <a:sym typeface="Arial"/>
              </a:rPr>
              <a:t>1ea</a:t>
            </a:r>
            <a:endParaRPr/>
          </a:p>
        </p:txBody>
      </p:sp>
      <p:sp>
        <p:nvSpPr>
          <p:cNvPr id="231" name="Google Shape;231;p14"/>
          <p:cNvSpPr txBox="1"/>
          <p:nvPr/>
        </p:nvSpPr>
        <p:spPr>
          <a:xfrm>
            <a:off x="5435637" y="2939267"/>
            <a:ext cx="1071953"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rgbClr val="000000"/>
                </a:solidFill>
                <a:latin typeface="Arial"/>
                <a:ea typeface="Arial"/>
                <a:cs typeface="Arial"/>
                <a:sym typeface="Arial"/>
              </a:rPr>
              <a:t>ESP32 Dev board &amp; Micro 5p Cable </a:t>
            </a:r>
            <a:endParaRPr/>
          </a:p>
          <a:p>
            <a:pPr indent="0" lvl="0" marL="0" marR="0" rtl="0" algn="ctr">
              <a:spcBef>
                <a:spcPts val="0"/>
              </a:spcBef>
              <a:spcAft>
                <a:spcPts val="0"/>
              </a:spcAft>
              <a:buNone/>
            </a:pPr>
            <a:r>
              <a:rPr lang="en-US" sz="700">
                <a:solidFill>
                  <a:srgbClr val="000000"/>
                </a:solidFill>
                <a:latin typeface="Arial"/>
                <a:ea typeface="Arial"/>
                <a:cs typeface="Arial"/>
                <a:sym typeface="Arial"/>
              </a:rPr>
              <a:t>1ea</a:t>
            </a:r>
            <a:endParaRPr/>
          </a:p>
        </p:txBody>
      </p:sp>
      <p:sp>
        <p:nvSpPr>
          <p:cNvPr id="232" name="Google Shape;232;p14"/>
          <p:cNvSpPr txBox="1"/>
          <p:nvPr/>
        </p:nvSpPr>
        <p:spPr>
          <a:xfrm>
            <a:off x="6711587" y="2993127"/>
            <a:ext cx="117460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Breadboard (400points)</a:t>
            </a:r>
            <a:endParaRPr/>
          </a:p>
          <a:p>
            <a:pPr indent="0" lvl="0" marL="0" marR="0" rtl="0" algn="ctr">
              <a:spcBef>
                <a:spcPts val="0"/>
              </a:spcBef>
              <a:spcAft>
                <a:spcPts val="0"/>
              </a:spcAft>
              <a:buNone/>
            </a:pPr>
            <a:r>
              <a:rPr lang="en-US" sz="700">
                <a:solidFill>
                  <a:schemeClr val="dk1"/>
                </a:solidFill>
                <a:latin typeface="Arial"/>
                <a:ea typeface="Arial"/>
                <a:cs typeface="Arial"/>
                <a:sym typeface="Arial"/>
              </a:rPr>
              <a:t>1ea</a:t>
            </a:r>
            <a:endParaRPr/>
          </a:p>
        </p:txBody>
      </p:sp>
      <p:sp>
        <p:nvSpPr>
          <p:cNvPr id="233" name="Google Shape;233;p14"/>
          <p:cNvSpPr txBox="1"/>
          <p:nvPr/>
        </p:nvSpPr>
        <p:spPr>
          <a:xfrm>
            <a:off x="7963860" y="2939267"/>
            <a:ext cx="1168702"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Micro 5p USB Adapter (Power supply to ESP32) </a:t>
            </a:r>
            <a:endParaRPr/>
          </a:p>
          <a:p>
            <a:pPr indent="0" lvl="0" marL="0" marR="0" rtl="0" algn="ctr">
              <a:spcBef>
                <a:spcPts val="0"/>
              </a:spcBef>
              <a:spcAft>
                <a:spcPts val="0"/>
              </a:spcAft>
              <a:buNone/>
            </a:pPr>
            <a:r>
              <a:rPr lang="en-US" sz="700">
                <a:solidFill>
                  <a:schemeClr val="dk1"/>
                </a:solidFill>
                <a:latin typeface="Arial"/>
                <a:ea typeface="Arial"/>
                <a:cs typeface="Arial"/>
                <a:sym typeface="Arial"/>
              </a:rPr>
              <a:t>1ea</a:t>
            </a:r>
            <a:endParaRPr/>
          </a:p>
        </p:txBody>
      </p:sp>
      <p:sp>
        <p:nvSpPr>
          <p:cNvPr id="234" name="Google Shape;234;p14"/>
          <p:cNvSpPr txBox="1"/>
          <p:nvPr/>
        </p:nvSpPr>
        <p:spPr>
          <a:xfrm>
            <a:off x="2803112" y="4404435"/>
            <a:ext cx="1005840"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Jumper Cable M-M</a:t>
            </a:r>
            <a:endParaRPr/>
          </a:p>
          <a:p>
            <a:pPr indent="0" lvl="0" marL="0" marR="0" rtl="0" algn="ctr">
              <a:spcBef>
                <a:spcPts val="0"/>
              </a:spcBef>
              <a:spcAft>
                <a:spcPts val="0"/>
              </a:spcAft>
              <a:buNone/>
            </a:pPr>
            <a:r>
              <a:rPr lang="en-US" sz="700">
                <a:solidFill>
                  <a:schemeClr val="dk1"/>
                </a:solidFill>
                <a:latin typeface="Arial"/>
                <a:ea typeface="Arial"/>
                <a:cs typeface="Arial"/>
                <a:sym typeface="Arial"/>
              </a:rPr>
              <a:t>(10P 20cm)</a:t>
            </a:r>
            <a:endParaRPr/>
          </a:p>
          <a:p>
            <a:pPr indent="0" lvl="0" marL="0" marR="0" rtl="0" algn="ctr">
              <a:spcBef>
                <a:spcPts val="0"/>
              </a:spcBef>
              <a:spcAft>
                <a:spcPts val="0"/>
              </a:spcAft>
              <a:buNone/>
            </a:pPr>
            <a:r>
              <a:rPr lang="en-US" sz="700">
                <a:solidFill>
                  <a:schemeClr val="dk1"/>
                </a:solidFill>
                <a:latin typeface="Arial"/>
                <a:ea typeface="Arial"/>
                <a:cs typeface="Arial"/>
                <a:sym typeface="Arial"/>
              </a:rPr>
              <a:t>1set</a:t>
            </a:r>
            <a:endParaRPr/>
          </a:p>
        </p:txBody>
      </p:sp>
      <p:sp>
        <p:nvSpPr>
          <p:cNvPr id="235" name="Google Shape;235;p14"/>
          <p:cNvSpPr txBox="1"/>
          <p:nvPr/>
        </p:nvSpPr>
        <p:spPr>
          <a:xfrm>
            <a:off x="4087744" y="4404435"/>
            <a:ext cx="1099234"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Resistors </a:t>
            </a:r>
            <a:endParaRPr/>
          </a:p>
          <a:p>
            <a:pPr indent="0" lvl="0" marL="0" marR="0" rtl="0" algn="ctr">
              <a:spcBef>
                <a:spcPts val="0"/>
              </a:spcBef>
              <a:spcAft>
                <a:spcPts val="0"/>
              </a:spcAft>
              <a:buNone/>
            </a:pPr>
            <a:r>
              <a:rPr lang="en-US" sz="700">
                <a:solidFill>
                  <a:schemeClr val="dk1"/>
                </a:solidFill>
                <a:latin typeface="Arial"/>
                <a:ea typeface="Arial"/>
                <a:cs typeface="Arial"/>
                <a:sym typeface="Arial"/>
              </a:rPr>
              <a:t>(220ohm, 10kohm) </a:t>
            </a:r>
            <a:endParaRPr/>
          </a:p>
          <a:p>
            <a:pPr indent="0" lvl="0" marL="0" marR="0" rtl="0" algn="ctr">
              <a:spcBef>
                <a:spcPts val="0"/>
              </a:spcBef>
              <a:spcAft>
                <a:spcPts val="0"/>
              </a:spcAft>
              <a:buNone/>
            </a:pPr>
            <a:r>
              <a:rPr lang="en-US" sz="700">
                <a:solidFill>
                  <a:schemeClr val="dk1"/>
                </a:solidFill>
                <a:latin typeface="Arial"/>
                <a:ea typeface="Arial"/>
                <a:cs typeface="Arial"/>
                <a:sym typeface="Arial"/>
              </a:rPr>
              <a:t>2ea</a:t>
            </a:r>
            <a:endParaRPr/>
          </a:p>
        </p:txBody>
      </p:sp>
      <p:cxnSp>
        <p:nvCxnSpPr>
          <p:cNvPr id="236" name="Google Shape;236;p14"/>
          <p:cNvCxnSpPr/>
          <p:nvPr/>
        </p:nvCxnSpPr>
        <p:spPr>
          <a:xfrm flipH="1" rot="10800000">
            <a:off x="2584564" y="4861465"/>
            <a:ext cx="6660000" cy="8787"/>
          </a:xfrm>
          <a:prstGeom prst="straightConnector1">
            <a:avLst/>
          </a:prstGeom>
          <a:solidFill>
            <a:schemeClr val="accent1"/>
          </a:solidFill>
          <a:ln cap="flat" cmpd="sng" w="9525">
            <a:solidFill>
              <a:srgbClr val="EAEAEA"/>
            </a:solidFill>
            <a:prstDash val="solid"/>
            <a:round/>
            <a:headEnd len="sm" w="sm" type="none"/>
            <a:tailEnd len="sm" w="sm" type="none"/>
          </a:ln>
        </p:spPr>
      </p:cxnSp>
      <p:sp>
        <p:nvSpPr>
          <p:cNvPr id="237" name="Google Shape;237;p14"/>
          <p:cNvSpPr txBox="1"/>
          <p:nvPr/>
        </p:nvSpPr>
        <p:spPr>
          <a:xfrm>
            <a:off x="5439487" y="4458296"/>
            <a:ext cx="100584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rgbClr val="000000"/>
                </a:solidFill>
                <a:latin typeface="Arial"/>
                <a:ea typeface="Arial"/>
                <a:cs typeface="Arial"/>
                <a:sym typeface="Arial"/>
              </a:rPr>
              <a:t>LED (5pi, Milky white) </a:t>
            </a:r>
            <a:endParaRPr/>
          </a:p>
          <a:p>
            <a:pPr indent="0" lvl="0" marL="0" marR="0" rtl="0" algn="ctr">
              <a:spcBef>
                <a:spcPts val="0"/>
              </a:spcBef>
              <a:spcAft>
                <a:spcPts val="0"/>
              </a:spcAft>
              <a:buNone/>
            </a:pPr>
            <a:r>
              <a:rPr lang="en-US" sz="700">
                <a:solidFill>
                  <a:srgbClr val="000000"/>
                </a:solidFill>
                <a:latin typeface="Arial"/>
                <a:ea typeface="Arial"/>
                <a:cs typeface="Arial"/>
                <a:sym typeface="Arial"/>
              </a:rPr>
              <a:t>1ea</a:t>
            </a:r>
            <a:endParaRPr/>
          </a:p>
        </p:txBody>
      </p:sp>
      <p:sp>
        <p:nvSpPr>
          <p:cNvPr id="238" name="Google Shape;238;p14"/>
          <p:cNvSpPr txBox="1"/>
          <p:nvPr/>
        </p:nvSpPr>
        <p:spPr>
          <a:xfrm>
            <a:off x="6757674" y="4404435"/>
            <a:ext cx="100584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rgbClr val="000000"/>
                </a:solidFill>
                <a:latin typeface="Arial"/>
                <a:ea typeface="Arial"/>
                <a:cs typeface="Arial"/>
                <a:sym typeface="Arial"/>
              </a:rPr>
              <a:t>Tactile Switch </a:t>
            </a:r>
            <a:endParaRPr/>
          </a:p>
          <a:p>
            <a:pPr indent="0" lvl="0" marL="0" marR="0" rtl="0" algn="ctr">
              <a:spcBef>
                <a:spcPts val="0"/>
              </a:spcBef>
              <a:spcAft>
                <a:spcPts val="0"/>
              </a:spcAft>
              <a:buNone/>
            </a:pPr>
            <a:r>
              <a:rPr lang="en-US" sz="700">
                <a:solidFill>
                  <a:srgbClr val="000000"/>
                </a:solidFill>
                <a:latin typeface="Arial"/>
                <a:ea typeface="Arial"/>
                <a:cs typeface="Arial"/>
                <a:sym typeface="Arial"/>
              </a:rPr>
              <a:t>1ea</a:t>
            </a:r>
            <a:endParaRPr/>
          </a:p>
        </p:txBody>
      </p:sp>
      <p:sp>
        <p:nvSpPr>
          <p:cNvPr id="239" name="Google Shape;239;p14"/>
          <p:cNvSpPr txBox="1"/>
          <p:nvPr/>
        </p:nvSpPr>
        <p:spPr>
          <a:xfrm>
            <a:off x="8075862" y="4458296"/>
            <a:ext cx="100584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rgbClr val="000000"/>
                </a:solidFill>
                <a:latin typeface="Arial"/>
                <a:ea typeface="Arial"/>
                <a:cs typeface="Arial"/>
                <a:sym typeface="Arial"/>
              </a:rPr>
              <a:t>Organizer Box</a:t>
            </a:r>
            <a:endParaRPr/>
          </a:p>
          <a:p>
            <a:pPr indent="0" lvl="0" marL="0" marR="0" rtl="0" algn="ctr">
              <a:spcBef>
                <a:spcPts val="0"/>
              </a:spcBef>
              <a:spcAft>
                <a:spcPts val="0"/>
              </a:spcAft>
              <a:buNone/>
            </a:pPr>
            <a:r>
              <a:rPr lang="en-US" sz="700">
                <a:solidFill>
                  <a:srgbClr val="000000"/>
                </a:solidFill>
                <a:latin typeface="Arial"/>
                <a:ea typeface="Arial"/>
                <a:cs typeface="Arial"/>
                <a:sym typeface="Arial"/>
              </a:rPr>
              <a:t>1ea</a:t>
            </a:r>
            <a:endParaRPr/>
          </a:p>
        </p:txBody>
      </p:sp>
      <p:pic>
        <p:nvPicPr>
          <p:cNvPr id="240" name="Google Shape;240;p14"/>
          <p:cNvPicPr preferRelativeResize="0"/>
          <p:nvPr/>
        </p:nvPicPr>
        <p:blipFill rotWithShape="1">
          <a:blip r:embed="rId6">
            <a:alphaModFix/>
          </a:blip>
          <a:srcRect b="0" l="0" r="0" t="0"/>
          <a:stretch/>
        </p:blipFill>
        <p:spPr>
          <a:xfrm>
            <a:off x="4299602" y="2241916"/>
            <a:ext cx="711498" cy="630236"/>
          </a:xfrm>
          <a:prstGeom prst="rect">
            <a:avLst/>
          </a:prstGeom>
          <a:noFill/>
          <a:ln>
            <a:noFill/>
          </a:ln>
        </p:spPr>
      </p:pic>
      <p:pic>
        <p:nvPicPr>
          <p:cNvPr id="241" name="Google Shape;241;p14"/>
          <p:cNvPicPr preferRelativeResize="0"/>
          <p:nvPr/>
        </p:nvPicPr>
        <p:blipFill rotWithShape="1">
          <a:blip r:embed="rId7">
            <a:alphaModFix/>
          </a:blip>
          <a:srcRect b="0" l="0" r="0" t="0"/>
          <a:stretch/>
        </p:blipFill>
        <p:spPr>
          <a:xfrm>
            <a:off x="5439487" y="2313325"/>
            <a:ext cx="999173" cy="570099"/>
          </a:xfrm>
          <a:prstGeom prst="rect">
            <a:avLst/>
          </a:prstGeom>
          <a:noFill/>
          <a:ln>
            <a:noFill/>
          </a:ln>
        </p:spPr>
      </p:pic>
      <p:pic>
        <p:nvPicPr>
          <p:cNvPr id="242" name="Google Shape;242;p14"/>
          <p:cNvPicPr preferRelativeResize="0"/>
          <p:nvPr/>
        </p:nvPicPr>
        <p:blipFill rotWithShape="1">
          <a:blip r:embed="rId8">
            <a:alphaModFix/>
          </a:blip>
          <a:srcRect b="0" l="0" r="0" t="0"/>
          <a:stretch/>
        </p:blipFill>
        <p:spPr>
          <a:xfrm>
            <a:off x="7051721" y="2241916"/>
            <a:ext cx="480009" cy="693346"/>
          </a:xfrm>
          <a:prstGeom prst="rect">
            <a:avLst/>
          </a:prstGeom>
          <a:noFill/>
          <a:ln>
            <a:noFill/>
          </a:ln>
        </p:spPr>
      </p:pic>
      <p:pic>
        <p:nvPicPr>
          <p:cNvPr descr="엘레파츠] 소켓 점퍼케이블 DC-40P 20cm (M/M) 전기/전선 &amp;gt; 점퍼와이어 &amp;gt; Wire형태 (주)엘레파츠 - 엘레파츠" id="243" name="Google Shape;243;p14"/>
          <p:cNvPicPr preferRelativeResize="0"/>
          <p:nvPr/>
        </p:nvPicPr>
        <p:blipFill rotWithShape="1">
          <a:blip r:embed="rId9">
            <a:alphaModFix/>
          </a:blip>
          <a:srcRect b="0" l="0" r="0" t="0"/>
          <a:stretch/>
        </p:blipFill>
        <p:spPr>
          <a:xfrm>
            <a:off x="3001898" y="3813968"/>
            <a:ext cx="546977" cy="546977"/>
          </a:xfrm>
          <a:prstGeom prst="rect">
            <a:avLst/>
          </a:prstGeom>
          <a:noFill/>
          <a:ln>
            <a:noFill/>
          </a:ln>
        </p:spPr>
      </p:pic>
      <p:pic>
        <p:nvPicPr>
          <p:cNvPr descr="https://m.media-amazon.com/images/I/41EG68q7D8L.jpg" id="244" name="Google Shape;244;p14"/>
          <p:cNvPicPr preferRelativeResize="0"/>
          <p:nvPr/>
        </p:nvPicPr>
        <p:blipFill rotWithShape="1">
          <a:blip r:embed="rId10">
            <a:alphaModFix/>
          </a:blip>
          <a:srcRect b="0" l="0" r="0" t="0"/>
          <a:stretch/>
        </p:blipFill>
        <p:spPr>
          <a:xfrm rot="4051309">
            <a:off x="4268811" y="3896592"/>
            <a:ext cx="400715" cy="400715"/>
          </a:xfrm>
          <a:prstGeom prst="rect">
            <a:avLst/>
          </a:prstGeom>
          <a:noFill/>
          <a:ln>
            <a:noFill/>
          </a:ln>
        </p:spPr>
      </p:pic>
      <p:pic>
        <p:nvPicPr>
          <p:cNvPr descr="https://m.media-amazon.com/images/I/51FMBfWFniL._SL1500_.jpg" id="245" name="Google Shape;245;p14"/>
          <p:cNvPicPr preferRelativeResize="0"/>
          <p:nvPr/>
        </p:nvPicPr>
        <p:blipFill rotWithShape="1">
          <a:blip r:embed="rId11">
            <a:alphaModFix/>
          </a:blip>
          <a:srcRect b="0" l="0" r="0" t="0"/>
          <a:stretch/>
        </p:blipFill>
        <p:spPr>
          <a:xfrm>
            <a:off x="4299602" y="3732302"/>
            <a:ext cx="567278" cy="378186"/>
          </a:xfrm>
          <a:prstGeom prst="rect">
            <a:avLst/>
          </a:prstGeom>
          <a:noFill/>
          <a:ln>
            <a:noFill/>
          </a:ln>
        </p:spPr>
      </p:pic>
      <p:pic>
        <p:nvPicPr>
          <p:cNvPr id="246" name="Google Shape;246;p14"/>
          <p:cNvPicPr preferRelativeResize="0"/>
          <p:nvPr/>
        </p:nvPicPr>
        <p:blipFill rotWithShape="1">
          <a:blip r:embed="rId12">
            <a:alphaModFix/>
          </a:blip>
          <a:srcRect b="0" l="0" r="0" t="0"/>
          <a:stretch/>
        </p:blipFill>
        <p:spPr>
          <a:xfrm flipH="1">
            <a:off x="5728845" y="3943604"/>
            <a:ext cx="374775" cy="363564"/>
          </a:xfrm>
          <a:prstGeom prst="rect">
            <a:avLst/>
          </a:prstGeom>
          <a:noFill/>
          <a:ln>
            <a:noFill/>
          </a:ln>
        </p:spPr>
      </p:pic>
      <p:pic>
        <p:nvPicPr>
          <p:cNvPr descr="https://www.mouser.com/images/schurter/images/1301-93xx-lsh.jpg" id="247" name="Google Shape;247;p14"/>
          <p:cNvPicPr preferRelativeResize="0"/>
          <p:nvPr/>
        </p:nvPicPr>
        <p:blipFill rotWithShape="1">
          <a:blip r:embed="rId13">
            <a:alphaModFix/>
          </a:blip>
          <a:srcRect b="0" l="0" r="0" t="0"/>
          <a:stretch/>
        </p:blipFill>
        <p:spPr>
          <a:xfrm>
            <a:off x="7047436" y="3871575"/>
            <a:ext cx="426316" cy="423474"/>
          </a:xfrm>
          <a:prstGeom prst="rect">
            <a:avLst/>
          </a:prstGeom>
          <a:noFill/>
          <a:ln>
            <a:noFill/>
          </a:ln>
        </p:spPr>
      </p:pic>
      <p:pic>
        <p:nvPicPr>
          <p:cNvPr id="248" name="Google Shape;248;p14"/>
          <p:cNvPicPr preferRelativeResize="0"/>
          <p:nvPr/>
        </p:nvPicPr>
        <p:blipFill rotWithShape="1">
          <a:blip r:embed="rId14">
            <a:alphaModFix/>
          </a:blip>
          <a:srcRect b="0" l="0" r="0" t="0"/>
          <a:stretch/>
        </p:blipFill>
        <p:spPr>
          <a:xfrm>
            <a:off x="8131406" y="3755020"/>
            <a:ext cx="962025" cy="628650"/>
          </a:xfrm>
          <a:prstGeom prst="rect">
            <a:avLst/>
          </a:prstGeom>
          <a:noFill/>
          <a:ln>
            <a:noFill/>
          </a:ln>
        </p:spPr>
      </p:pic>
      <p:pic>
        <p:nvPicPr>
          <p:cNvPr descr="Samsung 삼성 갤럭시 S9 듀얼심 SM-G960F/DS Galaxy S9 Dual-SIM 직구 (64GB, Coral Blue)  - EXPANSYS Korea" id="249" name="Google Shape;249;p14"/>
          <p:cNvPicPr preferRelativeResize="0"/>
          <p:nvPr/>
        </p:nvPicPr>
        <p:blipFill rotWithShape="1">
          <a:blip r:embed="rId15">
            <a:alphaModFix/>
          </a:blip>
          <a:srcRect b="0" l="0" r="0" t="0"/>
          <a:stretch/>
        </p:blipFill>
        <p:spPr>
          <a:xfrm>
            <a:off x="2897081" y="2281410"/>
            <a:ext cx="707369" cy="707369"/>
          </a:xfrm>
          <a:prstGeom prst="rect">
            <a:avLst/>
          </a:prstGeom>
          <a:noFill/>
          <a:ln>
            <a:noFill/>
          </a:ln>
        </p:spPr>
      </p:pic>
      <p:pic>
        <p:nvPicPr>
          <p:cNvPr id="250" name="Google Shape;250;p14"/>
          <p:cNvPicPr preferRelativeResize="0"/>
          <p:nvPr/>
        </p:nvPicPr>
        <p:blipFill rotWithShape="1">
          <a:blip r:embed="rId16">
            <a:alphaModFix/>
          </a:blip>
          <a:srcRect b="0" l="0" r="0" t="0"/>
          <a:stretch/>
        </p:blipFill>
        <p:spPr>
          <a:xfrm>
            <a:off x="686514" y="2144362"/>
            <a:ext cx="1580798" cy="902626"/>
          </a:xfrm>
          <a:prstGeom prst="rect">
            <a:avLst/>
          </a:prstGeom>
          <a:noFill/>
          <a:ln>
            <a:noFill/>
          </a:ln>
        </p:spPr>
      </p:pic>
      <p:sp>
        <p:nvSpPr>
          <p:cNvPr id="251" name="Google Shape;251;p14"/>
          <p:cNvSpPr/>
          <p:nvPr/>
        </p:nvSpPr>
        <p:spPr>
          <a:xfrm>
            <a:off x="652293" y="2098395"/>
            <a:ext cx="1652373" cy="987541"/>
          </a:xfrm>
          <a:prstGeom prst="roundRect">
            <a:avLst>
              <a:gd fmla="val 2798" name="adj"/>
            </a:avLst>
          </a:prstGeom>
          <a:noFill/>
          <a:ln cap="flat" cmpd="sng" w="9525">
            <a:solidFill>
              <a:srgbClr val="1428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pic>
        <p:nvPicPr>
          <p:cNvPr descr="2020년 7월 삼성정품고속충전기 확실하게 확인해봐요" id="252" name="Google Shape;252;p14"/>
          <p:cNvPicPr preferRelativeResize="0"/>
          <p:nvPr/>
        </p:nvPicPr>
        <p:blipFill rotWithShape="1">
          <a:blip r:embed="rId17">
            <a:alphaModFix/>
          </a:blip>
          <a:srcRect b="0" l="0" r="0" t="0"/>
          <a:stretch/>
        </p:blipFill>
        <p:spPr>
          <a:xfrm>
            <a:off x="8198997" y="2184920"/>
            <a:ext cx="710576" cy="7105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5"/>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1.2. Objective &amp; Overall Structure of S/W and H/W Architectures</a:t>
            </a:r>
            <a:endParaRPr/>
          </a:p>
        </p:txBody>
      </p:sp>
      <p:sp>
        <p:nvSpPr>
          <p:cNvPr id="259" name="Google Shape;259;p15"/>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260" name="Google Shape;260;p15"/>
          <p:cNvSpPr txBox="1"/>
          <p:nvPr>
            <p:ph idx="4" type="body"/>
          </p:nvPr>
        </p:nvSpPr>
        <p:spPr>
          <a:xfrm>
            <a:off x="541535" y="1561104"/>
            <a:ext cx="8785250" cy="914400"/>
          </a:xfrm>
          <a:prstGeom prst="rect">
            <a:avLst/>
          </a:prstGeom>
          <a:noFill/>
          <a:ln>
            <a:noFill/>
          </a:ln>
        </p:spPr>
        <p:txBody>
          <a:bodyPr anchorCtr="0" anchor="t" bIns="0" lIns="0" spcFirstLastPara="1" rIns="0" wrap="square" tIns="0">
            <a:normAutofit/>
          </a:bodyPr>
          <a:lstStyle/>
          <a:p>
            <a:pPr indent="-177569" lvl="0" marL="177569" rtl="0" algn="l">
              <a:lnSpc>
                <a:spcPct val="138307"/>
              </a:lnSpc>
              <a:spcBef>
                <a:spcPts val="0"/>
              </a:spcBef>
              <a:spcAft>
                <a:spcPts val="0"/>
              </a:spcAft>
              <a:buClr>
                <a:srgbClr val="262626"/>
              </a:buClr>
              <a:buSzPts val="1300"/>
              <a:buFont typeface="Arial"/>
              <a:buChar char="•"/>
            </a:pPr>
            <a:r>
              <a:rPr lang="en-US">
                <a:solidFill>
                  <a:srgbClr val="262626"/>
                </a:solidFill>
              </a:rPr>
              <a:t>Repurpose an old Galaxy device through built-in sensors (a light sensor, a sound sensor, a camera, etc.) and control it via SmartThings App</a:t>
            </a:r>
            <a:endParaRPr/>
          </a:p>
        </p:txBody>
      </p:sp>
      <p:sp>
        <p:nvSpPr>
          <p:cNvPr id="261" name="Google Shape;261;p15"/>
          <p:cNvSpPr txBox="1"/>
          <p:nvPr/>
        </p:nvSpPr>
        <p:spPr>
          <a:xfrm>
            <a:off x="2718094" y="5078049"/>
            <a:ext cx="2142572" cy="584775"/>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Smart Home Device by</a:t>
            </a:r>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Galaxy Upcycle app</a:t>
            </a:r>
            <a:endParaRPr/>
          </a:p>
        </p:txBody>
      </p:sp>
      <p:sp>
        <p:nvSpPr>
          <p:cNvPr id="262" name="Google Shape;262;p15"/>
          <p:cNvSpPr txBox="1"/>
          <p:nvPr/>
        </p:nvSpPr>
        <p:spPr>
          <a:xfrm>
            <a:off x="213648" y="4706730"/>
            <a:ext cx="1068560" cy="338554"/>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Old Galaxy</a:t>
            </a:r>
            <a:endParaRPr/>
          </a:p>
        </p:txBody>
      </p:sp>
      <p:cxnSp>
        <p:nvCxnSpPr>
          <p:cNvPr id="263" name="Google Shape;263;p15"/>
          <p:cNvCxnSpPr/>
          <p:nvPr/>
        </p:nvCxnSpPr>
        <p:spPr>
          <a:xfrm rot="10800000">
            <a:off x="1280592" y="4160117"/>
            <a:ext cx="452862" cy="0"/>
          </a:xfrm>
          <a:prstGeom prst="straightConnector1">
            <a:avLst/>
          </a:prstGeom>
          <a:noFill/>
          <a:ln cap="flat" cmpd="sng" w="9525">
            <a:solidFill>
              <a:srgbClr val="000000"/>
            </a:solidFill>
            <a:prstDash val="solid"/>
            <a:miter lim="8000"/>
            <a:headEnd len="med" w="med" type="triangle"/>
            <a:tailEnd len="sm" w="sm" type="none"/>
          </a:ln>
        </p:spPr>
      </p:cxnSp>
      <p:sp>
        <p:nvSpPr>
          <p:cNvPr id="264" name="Google Shape;264;p15"/>
          <p:cNvSpPr txBox="1"/>
          <p:nvPr/>
        </p:nvSpPr>
        <p:spPr>
          <a:xfrm>
            <a:off x="3215402" y="2586228"/>
            <a:ext cx="1161534" cy="954107"/>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b="1" lang="en-US" sz="1400">
                <a:solidFill>
                  <a:srgbClr val="000000"/>
                </a:solidFill>
                <a:latin typeface="Arial"/>
                <a:ea typeface="Arial"/>
                <a:cs typeface="Arial"/>
                <a:sym typeface="Arial"/>
              </a:rPr>
              <a:t>Light sensor</a:t>
            </a:r>
            <a:endParaRPr/>
          </a:p>
          <a:p>
            <a:pPr indent="0" lvl="0" marL="0" marR="0" rtl="0" algn="ctr">
              <a:spcBef>
                <a:spcPts val="0"/>
              </a:spcBef>
              <a:spcAft>
                <a:spcPts val="0"/>
              </a:spcAft>
              <a:buNone/>
            </a:pPr>
            <a:r>
              <a:rPr b="1" lang="en-US" sz="1400">
                <a:solidFill>
                  <a:srgbClr val="000000"/>
                </a:solidFill>
                <a:latin typeface="Arial"/>
                <a:ea typeface="Arial"/>
                <a:cs typeface="Arial"/>
                <a:sym typeface="Arial"/>
              </a:rPr>
              <a:t>Sound sensor</a:t>
            </a:r>
            <a:endParaRPr/>
          </a:p>
          <a:p>
            <a:pPr indent="0" lvl="0" marL="0" marR="0" rtl="0" algn="ctr">
              <a:spcBef>
                <a:spcPts val="0"/>
              </a:spcBef>
              <a:spcAft>
                <a:spcPts val="0"/>
              </a:spcAft>
              <a:buNone/>
            </a:pPr>
            <a:r>
              <a:rPr b="1" lang="en-US" sz="1400">
                <a:solidFill>
                  <a:srgbClr val="000000"/>
                </a:solidFill>
                <a:latin typeface="Arial"/>
                <a:ea typeface="Arial"/>
                <a:cs typeface="Arial"/>
                <a:sym typeface="Arial"/>
              </a:rPr>
              <a:t>Camera</a:t>
            </a:r>
            <a:endParaRPr b="1" sz="1400">
              <a:solidFill>
                <a:srgbClr val="000000"/>
              </a:solidFill>
              <a:latin typeface="Arial"/>
              <a:ea typeface="Arial"/>
              <a:cs typeface="Arial"/>
              <a:sym typeface="Arial"/>
            </a:endParaRPr>
          </a:p>
          <a:p>
            <a:pPr indent="0" lvl="0" marL="0" marR="0" rtl="0" algn="ctr">
              <a:spcBef>
                <a:spcPts val="0"/>
              </a:spcBef>
              <a:spcAft>
                <a:spcPts val="0"/>
              </a:spcAft>
              <a:buNone/>
            </a:pPr>
            <a:r>
              <a:rPr b="1" lang="en-US" sz="1400">
                <a:solidFill>
                  <a:srgbClr val="000000"/>
                </a:solidFill>
                <a:latin typeface="Arial"/>
                <a:ea typeface="Arial"/>
                <a:cs typeface="Arial"/>
                <a:sym typeface="Arial"/>
              </a:rPr>
              <a:t>Flashlight</a:t>
            </a:r>
            <a:endParaRPr b="1" sz="1400">
              <a:solidFill>
                <a:srgbClr val="000000"/>
              </a:solidFill>
              <a:latin typeface="Arial"/>
              <a:ea typeface="Arial"/>
              <a:cs typeface="Arial"/>
              <a:sym typeface="Arial"/>
            </a:endParaRPr>
          </a:p>
        </p:txBody>
      </p:sp>
      <p:cxnSp>
        <p:nvCxnSpPr>
          <p:cNvPr id="265" name="Google Shape;265;p15"/>
          <p:cNvCxnSpPr/>
          <p:nvPr/>
        </p:nvCxnSpPr>
        <p:spPr>
          <a:xfrm>
            <a:off x="5697023" y="4160117"/>
            <a:ext cx="396864" cy="0"/>
          </a:xfrm>
          <a:prstGeom prst="straightConnector1">
            <a:avLst/>
          </a:prstGeom>
          <a:noFill/>
          <a:ln cap="flat" cmpd="sng" w="19050">
            <a:solidFill>
              <a:srgbClr val="1429A0"/>
            </a:solidFill>
            <a:prstDash val="solid"/>
            <a:miter lim="8000"/>
            <a:headEnd len="med" w="med" type="triangle"/>
            <a:tailEnd len="med" w="med" type="triangle"/>
          </a:ln>
        </p:spPr>
      </p:cxnSp>
      <p:sp>
        <p:nvSpPr>
          <p:cNvPr id="266" name="Google Shape;266;p15"/>
          <p:cNvSpPr/>
          <p:nvPr/>
        </p:nvSpPr>
        <p:spPr>
          <a:xfrm>
            <a:off x="6144110" y="2450117"/>
            <a:ext cx="3420000" cy="3420000"/>
          </a:xfrm>
          <a:prstGeom prst="ellipse">
            <a:avLst/>
          </a:prstGeom>
          <a:noFill/>
          <a:ln cap="flat" cmpd="sng" w="19050">
            <a:solidFill>
              <a:srgbClr val="1429A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7" name="Google Shape;267;p15"/>
          <p:cNvSpPr txBox="1"/>
          <p:nvPr/>
        </p:nvSpPr>
        <p:spPr>
          <a:xfrm>
            <a:off x="7091405" y="2648929"/>
            <a:ext cx="1551064" cy="954107"/>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b="1" lang="en-US" sz="1400">
                <a:solidFill>
                  <a:srgbClr val="000000"/>
                </a:solidFill>
                <a:latin typeface="Arial"/>
                <a:ea typeface="Arial"/>
                <a:cs typeface="Arial"/>
                <a:sym typeface="Arial"/>
              </a:rPr>
              <a:t>Light sensor card</a:t>
            </a:r>
            <a:endParaRPr/>
          </a:p>
          <a:p>
            <a:pPr indent="0" lvl="0" marL="0" marR="0" rtl="0" algn="ctr">
              <a:spcBef>
                <a:spcPts val="0"/>
              </a:spcBef>
              <a:spcAft>
                <a:spcPts val="0"/>
              </a:spcAft>
              <a:buNone/>
            </a:pPr>
            <a:r>
              <a:rPr b="1" lang="en-US" sz="1400">
                <a:solidFill>
                  <a:srgbClr val="000000"/>
                </a:solidFill>
                <a:latin typeface="Arial"/>
                <a:ea typeface="Arial"/>
                <a:cs typeface="Arial"/>
                <a:sym typeface="Arial"/>
              </a:rPr>
              <a:t>Sound sensor card</a:t>
            </a:r>
            <a:endParaRPr/>
          </a:p>
          <a:p>
            <a:pPr indent="0" lvl="0" marL="0" marR="0" rtl="0" algn="ctr">
              <a:spcBef>
                <a:spcPts val="0"/>
              </a:spcBef>
              <a:spcAft>
                <a:spcPts val="0"/>
              </a:spcAft>
              <a:buNone/>
            </a:pPr>
            <a:r>
              <a:rPr b="1" lang="en-US" sz="1400">
                <a:solidFill>
                  <a:srgbClr val="000000"/>
                </a:solidFill>
                <a:latin typeface="Arial"/>
                <a:ea typeface="Arial"/>
                <a:cs typeface="Arial"/>
                <a:sym typeface="Arial"/>
              </a:rPr>
              <a:t>Camera card</a:t>
            </a:r>
            <a:endParaRPr b="1" sz="1400">
              <a:solidFill>
                <a:srgbClr val="000000"/>
              </a:solidFill>
              <a:latin typeface="Arial"/>
              <a:ea typeface="Arial"/>
              <a:cs typeface="Arial"/>
              <a:sym typeface="Arial"/>
            </a:endParaRPr>
          </a:p>
          <a:p>
            <a:pPr indent="0" lvl="0" marL="0" marR="0" rtl="0" algn="ctr">
              <a:spcBef>
                <a:spcPts val="0"/>
              </a:spcBef>
              <a:spcAft>
                <a:spcPts val="0"/>
              </a:spcAft>
              <a:buNone/>
            </a:pPr>
            <a:r>
              <a:rPr b="1" lang="en-US" sz="1400">
                <a:solidFill>
                  <a:srgbClr val="000000"/>
                </a:solidFill>
                <a:latin typeface="Arial"/>
                <a:ea typeface="Arial"/>
                <a:cs typeface="Arial"/>
                <a:sym typeface="Arial"/>
              </a:rPr>
              <a:t>Flashlight card</a:t>
            </a:r>
            <a:endParaRPr b="1" sz="1400">
              <a:solidFill>
                <a:srgbClr val="000000"/>
              </a:solidFill>
              <a:latin typeface="Arial"/>
              <a:ea typeface="Arial"/>
              <a:cs typeface="Arial"/>
              <a:sym typeface="Arial"/>
            </a:endParaRPr>
          </a:p>
        </p:txBody>
      </p:sp>
      <p:sp>
        <p:nvSpPr>
          <p:cNvPr id="268" name="Google Shape;268;p15"/>
          <p:cNvSpPr txBox="1"/>
          <p:nvPr/>
        </p:nvSpPr>
        <p:spPr>
          <a:xfrm>
            <a:off x="7104242" y="5055414"/>
            <a:ext cx="1628008" cy="584775"/>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Device Cards in</a:t>
            </a:r>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SmartThings app</a:t>
            </a:r>
            <a:endParaRPr/>
          </a:p>
        </p:txBody>
      </p:sp>
      <p:pic>
        <p:nvPicPr>
          <p:cNvPr descr="Samsung Galaxy S9 Png Transparent Background Samsung S9 - Clip Art Library" id="269" name="Google Shape;269;p15"/>
          <p:cNvPicPr preferRelativeResize="0"/>
          <p:nvPr/>
        </p:nvPicPr>
        <p:blipFill rotWithShape="1">
          <a:blip r:embed="rId3">
            <a:alphaModFix/>
          </a:blip>
          <a:srcRect b="0" l="0" r="0" t="0"/>
          <a:stretch/>
        </p:blipFill>
        <p:spPr>
          <a:xfrm>
            <a:off x="128464" y="3678935"/>
            <a:ext cx="670788" cy="986907"/>
          </a:xfrm>
          <a:prstGeom prst="rect">
            <a:avLst/>
          </a:prstGeom>
          <a:noFill/>
          <a:ln>
            <a:noFill/>
          </a:ln>
        </p:spPr>
      </p:pic>
      <p:pic>
        <p:nvPicPr>
          <p:cNvPr descr="Samsung Galaxy Note9 - Samsung Galaxy Note 9 Цена Transparent PNG -  1200x1200 - Free Download on NicePNG" id="270" name="Google Shape;270;p15"/>
          <p:cNvPicPr preferRelativeResize="0"/>
          <p:nvPr/>
        </p:nvPicPr>
        <p:blipFill rotWithShape="1">
          <a:blip r:embed="rId4">
            <a:alphaModFix/>
          </a:blip>
          <a:srcRect b="0" l="0" r="0" t="0"/>
          <a:stretch/>
        </p:blipFill>
        <p:spPr>
          <a:xfrm>
            <a:off x="554798" y="3658861"/>
            <a:ext cx="797802" cy="1006981"/>
          </a:xfrm>
          <a:prstGeom prst="rect">
            <a:avLst/>
          </a:prstGeom>
          <a:noFill/>
          <a:ln>
            <a:noFill/>
          </a:ln>
        </p:spPr>
      </p:pic>
      <p:sp>
        <p:nvSpPr>
          <p:cNvPr id="271" name="Google Shape;271;p15"/>
          <p:cNvSpPr/>
          <p:nvPr/>
        </p:nvSpPr>
        <p:spPr>
          <a:xfrm>
            <a:off x="1776698" y="2240280"/>
            <a:ext cx="3904482" cy="3865245"/>
          </a:xfrm>
          <a:prstGeom prst="ellipse">
            <a:avLst/>
          </a:prstGeom>
          <a:noFill/>
          <a:ln cap="flat" cmpd="sng" w="19050">
            <a:solidFill>
              <a:srgbClr val="1429A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grpSp>
        <p:nvGrpSpPr>
          <p:cNvPr id="272" name="Google Shape;272;p15"/>
          <p:cNvGrpSpPr/>
          <p:nvPr/>
        </p:nvGrpSpPr>
        <p:grpSpPr>
          <a:xfrm>
            <a:off x="2045281" y="3649165"/>
            <a:ext cx="3382685" cy="1414045"/>
            <a:chOff x="2045281" y="3649165"/>
            <a:chExt cx="3382685" cy="1414045"/>
          </a:xfrm>
        </p:grpSpPr>
        <p:pic>
          <p:nvPicPr>
            <p:cNvPr descr="Samsung Galaxy Note9 - Samsung Galaxy Note 9 Цена Transparent PNG -  1200x1200 - Free Download on NicePNG" id="273" name="Google Shape;273;p15"/>
            <p:cNvPicPr preferRelativeResize="0"/>
            <p:nvPr/>
          </p:nvPicPr>
          <p:blipFill rotWithShape="1">
            <a:blip r:embed="rId5">
              <a:alphaModFix/>
            </a:blip>
            <a:srcRect b="0" l="0" r="0" t="0"/>
            <a:stretch/>
          </p:blipFill>
          <p:spPr>
            <a:xfrm>
              <a:off x="4313705" y="3656796"/>
              <a:ext cx="1114261" cy="1406414"/>
            </a:xfrm>
            <a:prstGeom prst="rect">
              <a:avLst/>
            </a:prstGeom>
            <a:noFill/>
            <a:ln>
              <a:noFill/>
            </a:ln>
          </p:spPr>
        </p:pic>
        <p:pic>
          <p:nvPicPr>
            <p:cNvPr descr="Samsung Galaxy Note9 - Samsung Galaxy Note 9 Цена Transparent PNG -  1200x1200 - Free Download on NicePNG" id="274" name="Google Shape;274;p15"/>
            <p:cNvPicPr preferRelativeResize="0"/>
            <p:nvPr/>
          </p:nvPicPr>
          <p:blipFill rotWithShape="1">
            <a:blip r:embed="rId5">
              <a:alphaModFix/>
            </a:blip>
            <a:srcRect b="0" l="0" r="0" t="0"/>
            <a:stretch/>
          </p:blipFill>
          <p:spPr>
            <a:xfrm>
              <a:off x="3529277" y="3649165"/>
              <a:ext cx="1114261" cy="1406414"/>
            </a:xfrm>
            <a:prstGeom prst="rect">
              <a:avLst/>
            </a:prstGeom>
            <a:noFill/>
            <a:ln>
              <a:noFill/>
            </a:ln>
          </p:spPr>
        </p:pic>
        <p:pic>
          <p:nvPicPr>
            <p:cNvPr descr="Samsung Galaxy S9 Png Transparent Background Samsung S9 - Clip Art Library" id="275" name="Google Shape;275;p15"/>
            <p:cNvPicPr preferRelativeResize="0"/>
            <p:nvPr/>
          </p:nvPicPr>
          <p:blipFill rotWithShape="1">
            <a:blip r:embed="rId6">
              <a:alphaModFix/>
            </a:blip>
            <a:srcRect b="0" l="0" r="0" t="0"/>
            <a:stretch/>
          </p:blipFill>
          <p:spPr>
            <a:xfrm>
              <a:off x="2832091" y="3656173"/>
              <a:ext cx="955273" cy="1405459"/>
            </a:xfrm>
            <a:prstGeom prst="rect">
              <a:avLst/>
            </a:prstGeom>
            <a:noFill/>
            <a:ln>
              <a:noFill/>
            </a:ln>
          </p:spPr>
        </p:pic>
        <p:pic>
          <p:nvPicPr>
            <p:cNvPr descr="Samsung Galaxy S9 Png Transparent Background Samsung S9 - Clip Art Library" id="276" name="Google Shape;276;p15"/>
            <p:cNvPicPr preferRelativeResize="0"/>
            <p:nvPr/>
          </p:nvPicPr>
          <p:blipFill rotWithShape="1">
            <a:blip r:embed="rId6">
              <a:alphaModFix/>
            </a:blip>
            <a:srcRect b="0" l="0" r="0" t="0"/>
            <a:stretch/>
          </p:blipFill>
          <p:spPr>
            <a:xfrm>
              <a:off x="2045281" y="3656173"/>
              <a:ext cx="955273" cy="1405459"/>
            </a:xfrm>
            <a:prstGeom prst="rect">
              <a:avLst/>
            </a:prstGeom>
            <a:noFill/>
            <a:ln>
              <a:noFill/>
            </a:ln>
          </p:spPr>
        </p:pic>
        <p:pic>
          <p:nvPicPr>
            <p:cNvPr id="277" name="Google Shape;277;p15"/>
            <p:cNvPicPr preferRelativeResize="0"/>
            <p:nvPr/>
          </p:nvPicPr>
          <p:blipFill rotWithShape="1">
            <a:blip r:embed="rId7">
              <a:alphaModFix/>
            </a:blip>
            <a:srcRect b="0" l="0" r="0" t="0"/>
            <a:stretch/>
          </p:blipFill>
          <p:spPr>
            <a:xfrm>
              <a:off x="2227480" y="3759078"/>
              <a:ext cx="595459" cy="1224000"/>
            </a:xfrm>
            <a:prstGeom prst="rect">
              <a:avLst/>
            </a:prstGeom>
            <a:noFill/>
            <a:ln>
              <a:noFill/>
            </a:ln>
          </p:spPr>
        </p:pic>
        <p:pic>
          <p:nvPicPr>
            <p:cNvPr id="278" name="Google Shape;278;p15"/>
            <p:cNvPicPr preferRelativeResize="0"/>
            <p:nvPr/>
          </p:nvPicPr>
          <p:blipFill rotWithShape="1">
            <a:blip r:embed="rId8">
              <a:alphaModFix/>
            </a:blip>
            <a:srcRect b="0" l="0" r="0" t="0"/>
            <a:stretch/>
          </p:blipFill>
          <p:spPr>
            <a:xfrm>
              <a:off x="3009615" y="3757051"/>
              <a:ext cx="595459" cy="1224000"/>
            </a:xfrm>
            <a:prstGeom prst="rect">
              <a:avLst/>
            </a:prstGeom>
            <a:noFill/>
            <a:ln>
              <a:noFill/>
            </a:ln>
          </p:spPr>
        </p:pic>
        <p:pic>
          <p:nvPicPr>
            <p:cNvPr id="279" name="Google Shape;279;p15"/>
            <p:cNvPicPr preferRelativeResize="0"/>
            <p:nvPr/>
          </p:nvPicPr>
          <p:blipFill rotWithShape="1">
            <a:blip r:embed="rId9">
              <a:alphaModFix/>
            </a:blip>
            <a:srcRect b="0" l="0" r="0" t="0"/>
            <a:stretch/>
          </p:blipFill>
          <p:spPr>
            <a:xfrm>
              <a:off x="4572757" y="3761326"/>
              <a:ext cx="586703" cy="1206000"/>
            </a:xfrm>
            <a:prstGeom prst="rect">
              <a:avLst/>
            </a:prstGeom>
            <a:noFill/>
            <a:ln>
              <a:noFill/>
            </a:ln>
          </p:spPr>
        </p:pic>
        <p:pic>
          <p:nvPicPr>
            <p:cNvPr id="280" name="Google Shape;280;p15"/>
            <p:cNvPicPr preferRelativeResize="0"/>
            <p:nvPr/>
          </p:nvPicPr>
          <p:blipFill rotWithShape="1">
            <a:blip r:embed="rId10">
              <a:alphaModFix/>
            </a:blip>
            <a:srcRect b="0" l="0" r="0" t="0"/>
            <a:stretch/>
          </p:blipFill>
          <p:spPr>
            <a:xfrm>
              <a:off x="3791308" y="3746902"/>
              <a:ext cx="595460" cy="1224000"/>
            </a:xfrm>
            <a:prstGeom prst="rect">
              <a:avLst/>
            </a:prstGeom>
            <a:noFill/>
            <a:ln>
              <a:noFill/>
            </a:ln>
          </p:spPr>
        </p:pic>
      </p:grpSp>
      <p:grpSp>
        <p:nvGrpSpPr>
          <p:cNvPr id="281" name="Google Shape;281;p15"/>
          <p:cNvGrpSpPr/>
          <p:nvPr/>
        </p:nvGrpSpPr>
        <p:grpSpPr>
          <a:xfrm>
            <a:off x="6892441" y="3540335"/>
            <a:ext cx="2130623" cy="1625830"/>
            <a:chOff x="6892441" y="3540335"/>
            <a:chExt cx="2130623" cy="1625830"/>
          </a:xfrm>
        </p:grpSpPr>
        <p:pic>
          <p:nvPicPr>
            <p:cNvPr descr="Samsung Galaxy S21 Ultra 5G" id="282" name="Google Shape;282;p15"/>
            <p:cNvPicPr preferRelativeResize="0"/>
            <p:nvPr/>
          </p:nvPicPr>
          <p:blipFill rotWithShape="1">
            <a:blip r:embed="rId11">
              <a:alphaModFix/>
            </a:blip>
            <a:srcRect b="0" l="0" r="0" t="0"/>
            <a:stretch/>
          </p:blipFill>
          <p:spPr>
            <a:xfrm>
              <a:off x="7979374" y="3576910"/>
              <a:ext cx="1043690" cy="1589255"/>
            </a:xfrm>
            <a:prstGeom prst="rect">
              <a:avLst/>
            </a:prstGeom>
            <a:noFill/>
            <a:ln>
              <a:noFill/>
            </a:ln>
          </p:spPr>
        </p:pic>
        <p:pic>
          <p:nvPicPr>
            <p:cNvPr descr="Samsung Galaxy S21 Ultra 5G" id="283" name="Google Shape;283;p15"/>
            <p:cNvPicPr preferRelativeResize="0"/>
            <p:nvPr/>
          </p:nvPicPr>
          <p:blipFill rotWithShape="1">
            <a:blip r:embed="rId11">
              <a:alphaModFix/>
            </a:blip>
            <a:srcRect b="0" l="0" r="0" t="0"/>
            <a:stretch/>
          </p:blipFill>
          <p:spPr>
            <a:xfrm>
              <a:off x="6892441" y="3540335"/>
              <a:ext cx="1043690" cy="1589255"/>
            </a:xfrm>
            <a:prstGeom prst="rect">
              <a:avLst/>
            </a:prstGeom>
            <a:noFill/>
            <a:ln>
              <a:noFill/>
            </a:ln>
          </p:spPr>
        </p:pic>
        <p:pic>
          <p:nvPicPr>
            <p:cNvPr id="284" name="Google Shape;284;p15"/>
            <p:cNvPicPr preferRelativeResize="0"/>
            <p:nvPr/>
          </p:nvPicPr>
          <p:blipFill rotWithShape="1">
            <a:blip r:embed="rId12">
              <a:alphaModFix/>
            </a:blip>
            <a:srcRect b="0" l="0" r="0" t="0"/>
            <a:stretch/>
          </p:blipFill>
          <p:spPr>
            <a:xfrm>
              <a:off x="7337288" y="3740030"/>
              <a:ext cx="583000" cy="1198390"/>
            </a:xfrm>
            <a:prstGeom prst="rect">
              <a:avLst/>
            </a:prstGeom>
            <a:noFill/>
            <a:ln>
              <a:noFill/>
            </a:ln>
          </p:spPr>
        </p:pic>
        <p:pic>
          <p:nvPicPr>
            <p:cNvPr id="285" name="Google Shape;285;p15"/>
            <p:cNvPicPr preferRelativeResize="0"/>
            <p:nvPr/>
          </p:nvPicPr>
          <p:blipFill rotWithShape="1">
            <a:blip r:embed="rId13">
              <a:alphaModFix/>
            </a:blip>
            <a:srcRect b="0" l="0" r="0" t="0"/>
            <a:stretch/>
          </p:blipFill>
          <p:spPr>
            <a:xfrm>
              <a:off x="8427315" y="3755987"/>
              <a:ext cx="590205" cy="121320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6"/>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1.2 Overall Structure of S/W and H/W Architectures </a:t>
            </a:r>
            <a:endParaRPr/>
          </a:p>
        </p:txBody>
      </p:sp>
      <p:sp>
        <p:nvSpPr>
          <p:cNvPr id="292" name="Google Shape;292;p16"/>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grpSp>
        <p:nvGrpSpPr>
          <p:cNvPr id="293" name="Google Shape;293;p16"/>
          <p:cNvGrpSpPr/>
          <p:nvPr/>
        </p:nvGrpSpPr>
        <p:grpSpPr>
          <a:xfrm>
            <a:off x="7615206" y="3110983"/>
            <a:ext cx="1172648" cy="370845"/>
            <a:chOff x="0" y="0"/>
            <a:chExt cx="1172646" cy="370843"/>
          </a:xfrm>
        </p:grpSpPr>
        <p:sp>
          <p:nvSpPr>
            <p:cNvPr id="294" name="Google Shape;294;p16"/>
            <p:cNvSpPr/>
            <p:nvPr/>
          </p:nvSpPr>
          <p:spPr>
            <a:xfrm>
              <a:off x="0" y="8421"/>
              <a:ext cx="1172646" cy="354001"/>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5" name="Google Shape;295;p16"/>
            <p:cNvSpPr txBox="1"/>
            <p:nvPr/>
          </p:nvSpPr>
          <p:spPr>
            <a:xfrm>
              <a:off x="45718" y="0"/>
              <a:ext cx="1081209" cy="370843"/>
            </a:xfrm>
            <a:prstGeom prst="rect">
              <a:avLst/>
            </a:prstGeom>
            <a:noFill/>
            <a:ln>
              <a:noFill/>
            </a:ln>
          </p:spPr>
          <p:txBody>
            <a:bodyPr anchorCtr="0" anchor="ctr" bIns="45700" lIns="45700" spcFirstLastPara="1" rIns="45700" wrap="square" tIns="45700">
              <a:spAutoFit/>
            </a:bodyPr>
            <a:lstStyle/>
            <a:p>
              <a:pPr indent="0" lvl="0" marL="0" marR="0" rtl="0" algn="ctr">
                <a:spcBef>
                  <a:spcPts val="0"/>
                </a:spcBef>
                <a:spcAft>
                  <a:spcPts val="0"/>
                </a:spcAft>
                <a:buNone/>
              </a:pPr>
              <a:r>
                <a:rPr lang="en-US" sz="1800">
                  <a:solidFill>
                    <a:srgbClr val="FFFFFF"/>
                  </a:solidFill>
                  <a:latin typeface="Arial"/>
                  <a:ea typeface="Arial"/>
                  <a:cs typeface="Arial"/>
                  <a:sym typeface="Arial"/>
                </a:rPr>
                <a:t>Protocol</a:t>
              </a:r>
              <a:endParaRPr/>
            </a:p>
          </p:txBody>
        </p:sp>
      </p:grpSp>
      <p:sp>
        <p:nvSpPr>
          <p:cNvPr id="296" name="Google Shape;296;p16"/>
          <p:cNvSpPr txBox="1"/>
          <p:nvPr/>
        </p:nvSpPr>
        <p:spPr>
          <a:xfrm>
            <a:off x="1135312" y="5399173"/>
            <a:ext cx="1849222" cy="584775"/>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Old Galaxy with</a:t>
            </a:r>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Galaxy Upcycle app</a:t>
            </a:r>
            <a:endParaRPr/>
          </a:p>
        </p:txBody>
      </p:sp>
      <p:cxnSp>
        <p:nvCxnSpPr>
          <p:cNvPr id="297" name="Google Shape;297;p16"/>
          <p:cNvCxnSpPr/>
          <p:nvPr/>
        </p:nvCxnSpPr>
        <p:spPr>
          <a:xfrm>
            <a:off x="5482308" y="2593424"/>
            <a:ext cx="1613298" cy="910333"/>
          </a:xfrm>
          <a:prstGeom prst="straightConnector1">
            <a:avLst/>
          </a:prstGeom>
          <a:noFill/>
          <a:ln cap="flat" cmpd="sng" w="9525">
            <a:solidFill>
              <a:srgbClr val="000000"/>
            </a:solidFill>
            <a:prstDash val="solid"/>
            <a:miter lim="8000"/>
            <a:headEnd len="med" w="med" type="triangle"/>
            <a:tailEnd len="med" w="med" type="triangle"/>
          </a:ln>
        </p:spPr>
      </p:cxnSp>
      <p:grpSp>
        <p:nvGrpSpPr>
          <p:cNvPr id="298" name="Google Shape;298;p16"/>
          <p:cNvGrpSpPr/>
          <p:nvPr/>
        </p:nvGrpSpPr>
        <p:grpSpPr>
          <a:xfrm>
            <a:off x="6131415" y="3738639"/>
            <a:ext cx="964191" cy="594812"/>
            <a:chOff x="0" y="0"/>
            <a:chExt cx="964189" cy="594810"/>
          </a:xfrm>
        </p:grpSpPr>
        <p:sp>
          <p:nvSpPr>
            <p:cNvPr id="299" name="Google Shape;299;p16"/>
            <p:cNvSpPr/>
            <p:nvPr/>
          </p:nvSpPr>
          <p:spPr>
            <a:xfrm>
              <a:off x="0" y="112256"/>
              <a:ext cx="964189" cy="370298"/>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300" name="Google Shape;300;p16"/>
            <p:cNvSpPr txBox="1"/>
            <p:nvPr/>
          </p:nvSpPr>
          <p:spPr>
            <a:xfrm>
              <a:off x="60831" y="0"/>
              <a:ext cx="842527" cy="594810"/>
            </a:xfrm>
            <a:prstGeom prst="rect">
              <a:avLst/>
            </a:prstGeom>
            <a:no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WebRTC</a:t>
              </a:r>
              <a:endParaRPr/>
            </a:p>
          </p:txBody>
        </p:sp>
      </p:grpSp>
      <p:cxnSp>
        <p:nvCxnSpPr>
          <p:cNvPr id="301" name="Google Shape;301;p16"/>
          <p:cNvCxnSpPr/>
          <p:nvPr/>
        </p:nvCxnSpPr>
        <p:spPr>
          <a:xfrm flipH="1" rot="10800000">
            <a:off x="3809335" y="4036042"/>
            <a:ext cx="2322081" cy="554332"/>
          </a:xfrm>
          <a:prstGeom prst="straightConnector1">
            <a:avLst/>
          </a:prstGeom>
          <a:noFill/>
          <a:ln cap="flat" cmpd="sng" w="9525">
            <a:solidFill>
              <a:srgbClr val="000000"/>
            </a:solidFill>
            <a:prstDash val="solid"/>
            <a:miter lim="8000"/>
            <a:headEnd len="med" w="med" type="triangle"/>
            <a:tailEnd len="med" w="med" type="triangle"/>
          </a:ln>
        </p:spPr>
      </p:cxnSp>
      <p:sp>
        <p:nvSpPr>
          <p:cNvPr id="302" name="Google Shape;302;p16"/>
          <p:cNvSpPr/>
          <p:nvPr/>
        </p:nvSpPr>
        <p:spPr>
          <a:xfrm>
            <a:off x="2292082" y="2791294"/>
            <a:ext cx="1735997" cy="966525"/>
          </a:xfrm>
          <a:custGeom>
            <a:rect b="b" l="l" r="r" t="t"/>
            <a:pathLst>
              <a:path extrusionOk="0" h="21600" w="21600">
                <a:moveTo>
                  <a:pt x="21600" y="0"/>
                </a:moveTo>
                <a:lnTo>
                  <a:pt x="0" y="21600"/>
                </a:lnTo>
              </a:path>
            </a:pathLst>
          </a:custGeom>
          <a:noFill/>
          <a:ln cap="flat" cmpd="sng" w="9525">
            <a:solidFill>
              <a:srgbClr val="000000"/>
            </a:solidFill>
            <a:prstDash val="solid"/>
            <a:miter lim="8000"/>
            <a:headEnd len="med" w="med" type="triangl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16"/>
          <p:cNvSpPr txBox="1"/>
          <p:nvPr/>
        </p:nvSpPr>
        <p:spPr>
          <a:xfrm rot="-1696115">
            <a:off x="2729468" y="2952358"/>
            <a:ext cx="800377"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sp>
        <p:nvSpPr>
          <p:cNvPr id="304" name="Google Shape;304;p16"/>
          <p:cNvSpPr txBox="1"/>
          <p:nvPr/>
        </p:nvSpPr>
        <p:spPr>
          <a:xfrm rot="1601993">
            <a:off x="6050497" y="2747870"/>
            <a:ext cx="739944"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grpSp>
        <p:nvGrpSpPr>
          <p:cNvPr id="305" name="Google Shape;305;p16"/>
          <p:cNvGrpSpPr/>
          <p:nvPr/>
        </p:nvGrpSpPr>
        <p:grpSpPr>
          <a:xfrm>
            <a:off x="4238045" y="1657532"/>
            <a:ext cx="1227144" cy="1227144"/>
            <a:chOff x="0" y="0"/>
            <a:chExt cx="1227143" cy="1227143"/>
          </a:xfrm>
        </p:grpSpPr>
        <p:sp>
          <p:nvSpPr>
            <p:cNvPr id="306" name="Google Shape;306;p16"/>
            <p:cNvSpPr/>
            <p:nvPr/>
          </p:nvSpPr>
          <p:spPr>
            <a:xfrm>
              <a:off x="0" y="0"/>
              <a:ext cx="1227143" cy="1227143"/>
            </a:xfrm>
            <a:prstGeom prst="ellipse">
              <a:avLst/>
            </a:prstGeom>
            <a:solidFill>
              <a:schemeClr val="accent1"/>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07" name="Google Shape;307;p16"/>
            <p:cNvSpPr txBox="1"/>
            <p:nvPr/>
          </p:nvSpPr>
          <p:spPr>
            <a:xfrm>
              <a:off x="201203" y="290405"/>
              <a:ext cx="824735" cy="650241"/>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800">
                  <a:solidFill>
                    <a:srgbClr val="FFFFFF"/>
                  </a:solidFill>
                  <a:latin typeface="Arial"/>
                  <a:ea typeface="Arial"/>
                  <a:cs typeface="Arial"/>
                  <a:sym typeface="Arial"/>
                </a:rPr>
                <a:t>Smart</a:t>
              </a:r>
              <a:br>
                <a:rPr lang="en-US" sz="1800">
                  <a:solidFill>
                    <a:srgbClr val="FFFFFF"/>
                  </a:solidFill>
                  <a:latin typeface="Arial"/>
                  <a:ea typeface="Arial"/>
                  <a:cs typeface="Arial"/>
                  <a:sym typeface="Arial"/>
                </a:rPr>
              </a:br>
              <a:r>
                <a:rPr lang="en-US" sz="1800">
                  <a:solidFill>
                    <a:srgbClr val="FFFFFF"/>
                  </a:solidFill>
                  <a:latin typeface="Arial"/>
                  <a:ea typeface="Arial"/>
                  <a:cs typeface="Arial"/>
                  <a:sym typeface="Arial"/>
                </a:rPr>
                <a:t>Things</a:t>
              </a:r>
              <a:endParaRPr/>
            </a:p>
          </p:txBody>
        </p:sp>
      </p:grpSp>
      <p:sp>
        <p:nvSpPr>
          <p:cNvPr id="308" name="Google Shape;308;p16"/>
          <p:cNvSpPr txBox="1"/>
          <p:nvPr/>
        </p:nvSpPr>
        <p:spPr>
          <a:xfrm>
            <a:off x="7364568" y="4814398"/>
            <a:ext cx="1714570" cy="584775"/>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Using Galaxy with</a:t>
            </a:r>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SmartThings app</a:t>
            </a:r>
            <a:endParaRPr/>
          </a:p>
        </p:txBody>
      </p:sp>
      <p:grpSp>
        <p:nvGrpSpPr>
          <p:cNvPr id="309" name="Google Shape;309;p16"/>
          <p:cNvGrpSpPr/>
          <p:nvPr/>
        </p:nvGrpSpPr>
        <p:grpSpPr>
          <a:xfrm>
            <a:off x="4028078" y="2530674"/>
            <a:ext cx="726438" cy="354003"/>
            <a:chOff x="0" y="-1"/>
            <a:chExt cx="726436" cy="354002"/>
          </a:xfrm>
        </p:grpSpPr>
        <p:sp>
          <p:nvSpPr>
            <p:cNvPr id="310" name="Google Shape;310;p16"/>
            <p:cNvSpPr/>
            <p:nvPr/>
          </p:nvSpPr>
          <p:spPr>
            <a:xfrm>
              <a:off x="0" y="-1"/>
              <a:ext cx="726436" cy="354002"/>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311" name="Google Shape;311;p16"/>
            <p:cNvSpPr txBox="1"/>
            <p:nvPr/>
          </p:nvSpPr>
          <p:spPr>
            <a:xfrm>
              <a:off x="45719" y="38500"/>
              <a:ext cx="634998" cy="277000"/>
            </a:xfrm>
            <a:prstGeom prst="rect">
              <a:avLst/>
            </a:prstGeom>
            <a:noFill/>
            <a:ln>
              <a:noFill/>
            </a:ln>
          </p:spPr>
          <p:txBody>
            <a:bodyPr anchorCtr="0" anchor="ctr" bIns="45700" lIns="45700" spcFirstLastPara="1" rIns="45700" wrap="square" tIns="45700">
              <a:sp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MQTT</a:t>
              </a:r>
              <a:endParaRPr/>
            </a:p>
          </p:txBody>
        </p:sp>
      </p:grpSp>
      <p:sp>
        <p:nvSpPr>
          <p:cNvPr id="312" name="Google Shape;312;p16"/>
          <p:cNvSpPr txBox="1"/>
          <p:nvPr/>
        </p:nvSpPr>
        <p:spPr>
          <a:xfrm rot="-877019">
            <a:off x="4379835" y="4067305"/>
            <a:ext cx="800376"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pic>
        <p:nvPicPr>
          <p:cNvPr descr="ESP32-S2 Saola 1R Development Board" id="313" name="Google Shape;313;p16"/>
          <p:cNvPicPr preferRelativeResize="0"/>
          <p:nvPr/>
        </p:nvPicPr>
        <p:blipFill rotWithShape="1">
          <a:blip r:embed="rId3">
            <a:alphaModFix/>
          </a:blip>
          <a:srcRect b="0" l="0" r="0" t="0"/>
          <a:stretch/>
        </p:blipFill>
        <p:spPr>
          <a:xfrm>
            <a:off x="1496617" y="1782097"/>
            <a:ext cx="598061" cy="598061"/>
          </a:xfrm>
          <a:prstGeom prst="rect">
            <a:avLst/>
          </a:prstGeom>
          <a:noFill/>
          <a:ln>
            <a:noFill/>
          </a:ln>
        </p:spPr>
      </p:pic>
      <p:sp>
        <p:nvSpPr>
          <p:cNvPr id="314" name="Google Shape;314;p16"/>
          <p:cNvSpPr/>
          <p:nvPr/>
        </p:nvSpPr>
        <p:spPr>
          <a:xfrm flipH="1" rot="10800000">
            <a:off x="2432720" y="2207736"/>
            <a:ext cx="1595358" cy="390441"/>
          </a:xfrm>
          <a:custGeom>
            <a:rect b="b" l="l" r="r" t="t"/>
            <a:pathLst>
              <a:path extrusionOk="0" h="21600" w="21600">
                <a:moveTo>
                  <a:pt x="21600" y="0"/>
                </a:moveTo>
                <a:lnTo>
                  <a:pt x="0" y="21600"/>
                </a:lnTo>
              </a:path>
            </a:pathLst>
          </a:custGeom>
          <a:noFill/>
          <a:ln cap="flat" cmpd="sng" w="9525">
            <a:solidFill>
              <a:srgbClr val="000000"/>
            </a:solidFill>
            <a:prstDash val="solid"/>
            <a:miter lim="8000"/>
            <a:headEnd len="med" w="med" type="triangl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16"/>
          <p:cNvSpPr txBox="1"/>
          <p:nvPr/>
        </p:nvSpPr>
        <p:spPr>
          <a:xfrm>
            <a:off x="1390630" y="2245941"/>
            <a:ext cx="788034" cy="584775"/>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MCU</a:t>
            </a:r>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(ESP32)</a:t>
            </a:r>
            <a:endParaRPr sz="1600">
              <a:solidFill>
                <a:srgbClr val="000000"/>
              </a:solidFill>
              <a:latin typeface="Arial"/>
              <a:ea typeface="Arial"/>
              <a:cs typeface="Arial"/>
              <a:sym typeface="Arial"/>
            </a:endParaRPr>
          </a:p>
        </p:txBody>
      </p:sp>
      <p:sp>
        <p:nvSpPr>
          <p:cNvPr id="316" name="Google Shape;316;p16"/>
          <p:cNvSpPr txBox="1"/>
          <p:nvPr/>
        </p:nvSpPr>
        <p:spPr>
          <a:xfrm rot="826652">
            <a:off x="2908824" y="2119169"/>
            <a:ext cx="800377"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grpSp>
        <p:nvGrpSpPr>
          <p:cNvPr id="317" name="Google Shape;317;p16"/>
          <p:cNvGrpSpPr/>
          <p:nvPr/>
        </p:nvGrpSpPr>
        <p:grpSpPr>
          <a:xfrm>
            <a:off x="166222" y="3830642"/>
            <a:ext cx="3775177" cy="1578116"/>
            <a:chOff x="166222" y="3830642"/>
            <a:chExt cx="3775177" cy="1578116"/>
          </a:xfrm>
        </p:grpSpPr>
        <p:pic>
          <p:nvPicPr>
            <p:cNvPr descr="Samsung Galaxy Note9 - Samsung Galaxy Note 9 Цена Transparent PNG -  1200x1200 - Free Download on NicePNG" id="318" name="Google Shape;318;p16"/>
            <p:cNvPicPr preferRelativeResize="0"/>
            <p:nvPr/>
          </p:nvPicPr>
          <p:blipFill rotWithShape="1">
            <a:blip r:embed="rId4">
              <a:alphaModFix/>
            </a:blip>
            <a:srcRect b="0" l="0" r="0" t="0"/>
            <a:stretch/>
          </p:blipFill>
          <p:spPr>
            <a:xfrm>
              <a:off x="2697851" y="3839158"/>
              <a:ext cx="1243548" cy="1569600"/>
            </a:xfrm>
            <a:prstGeom prst="rect">
              <a:avLst/>
            </a:prstGeom>
            <a:noFill/>
            <a:ln>
              <a:noFill/>
            </a:ln>
          </p:spPr>
        </p:pic>
        <p:pic>
          <p:nvPicPr>
            <p:cNvPr descr="Samsung Galaxy Note9 - Samsung Galaxy Note 9 Цена Transparent PNG -  1200x1200 - Free Download on NicePNG" id="319" name="Google Shape;319;p16"/>
            <p:cNvPicPr preferRelativeResize="0"/>
            <p:nvPr/>
          </p:nvPicPr>
          <p:blipFill rotWithShape="1">
            <a:blip r:embed="rId4">
              <a:alphaModFix/>
            </a:blip>
            <a:srcRect b="0" l="0" r="0" t="0"/>
            <a:stretch/>
          </p:blipFill>
          <p:spPr>
            <a:xfrm>
              <a:off x="1822406" y="3830642"/>
              <a:ext cx="1243548" cy="1569600"/>
            </a:xfrm>
            <a:prstGeom prst="rect">
              <a:avLst/>
            </a:prstGeom>
            <a:noFill/>
            <a:ln>
              <a:noFill/>
            </a:ln>
          </p:spPr>
        </p:pic>
        <p:pic>
          <p:nvPicPr>
            <p:cNvPr descr="Samsung Galaxy S9 Png Transparent Background Samsung S9 - Clip Art Library" id="320" name="Google Shape;320;p16"/>
            <p:cNvPicPr preferRelativeResize="0"/>
            <p:nvPr/>
          </p:nvPicPr>
          <p:blipFill rotWithShape="1">
            <a:blip r:embed="rId5">
              <a:alphaModFix/>
            </a:blip>
            <a:srcRect b="0" l="0" r="0" t="0"/>
            <a:stretch/>
          </p:blipFill>
          <p:spPr>
            <a:xfrm>
              <a:off x="1044325" y="3838463"/>
              <a:ext cx="1066113" cy="1568534"/>
            </a:xfrm>
            <a:prstGeom prst="rect">
              <a:avLst/>
            </a:prstGeom>
            <a:noFill/>
            <a:ln>
              <a:noFill/>
            </a:ln>
          </p:spPr>
        </p:pic>
        <p:pic>
          <p:nvPicPr>
            <p:cNvPr descr="Samsung Galaxy S9 Png Transparent Background Samsung S9 - Clip Art Library" id="321" name="Google Shape;321;p16"/>
            <p:cNvPicPr preferRelativeResize="0"/>
            <p:nvPr/>
          </p:nvPicPr>
          <p:blipFill rotWithShape="1">
            <a:blip r:embed="rId5">
              <a:alphaModFix/>
            </a:blip>
            <a:srcRect b="0" l="0" r="0" t="0"/>
            <a:stretch/>
          </p:blipFill>
          <p:spPr>
            <a:xfrm>
              <a:off x="166222" y="3838463"/>
              <a:ext cx="1066113" cy="1568534"/>
            </a:xfrm>
            <a:prstGeom prst="rect">
              <a:avLst/>
            </a:prstGeom>
            <a:noFill/>
            <a:ln>
              <a:noFill/>
            </a:ln>
          </p:spPr>
        </p:pic>
        <p:pic>
          <p:nvPicPr>
            <p:cNvPr id="322" name="Google Shape;322;p16"/>
            <p:cNvPicPr preferRelativeResize="0"/>
            <p:nvPr/>
          </p:nvPicPr>
          <p:blipFill rotWithShape="1">
            <a:blip r:embed="rId6">
              <a:alphaModFix/>
            </a:blip>
            <a:srcRect b="0" l="0" r="0" t="0"/>
            <a:stretch/>
          </p:blipFill>
          <p:spPr>
            <a:xfrm>
              <a:off x="367536" y="3938342"/>
              <a:ext cx="663762" cy="1364400"/>
            </a:xfrm>
            <a:prstGeom prst="rect">
              <a:avLst/>
            </a:prstGeom>
            <a:noFill/>
            <a:ln>
              <a:noFill/>
            </a:ln>
          </p:spPr>
        </p:pic>
        <p:pic>
          <p:nvPicPr>
            <p:cNvPr id="323" name="Google Shape;323;p16"/>
            <p:cNvPicPr preferRelativeResize="0"/>
            <p:nvPr/>
          </p:nvPicPr>
          <p:blipFill rotWithShape="1">
            <a:blip r:embed="rId7">
              <a:alphaModFix/>
            </a:blip>
            <a:srcRect b="0" l="0" r="0" t="0"/>
            <a:stretch/>
          </p:blipFill>
          <p:spPr>
            <a:xfrm>
              <a:off x="1250379" y="3945443"/>
              <a:ext cx="663762" cy="1364400"/>
            </a:xfrm>
            <a:prstGeom prst="rect">
              <a:avLst/>
            </a:prstGeom>
            <a:noFill/>
            <a:ln>
              <a:noFill/>
            </a:ln>
          </p:spPr>
        </p:pic>
        <p:pic>
          <p:nvPicPr>
            <p:cNvPr id="324" name="Google Shape;324;p16"/>
            <p:cNvPicPr preferRelativeResize="0"/>
            <p:nvPr/>
          </p:nvPicPr>
          <p:blipFill rotWithShape="1">
            <a:blip r:embed="rId8">
              <a:alphaModFix/>
            </a:blip>
            <a:srcRect b="0" l="0" r="0" t="0"/>
            <a:stretch/>
          </p:blipFill>
          <p:spPr>
            <a:xfrm>
              <a:off x="2998104" y="3963579"/>
              <a:ext cx="642746" cy="1321200"/>
            </a:xfrm>
            <a:prstGeom prst="rect">
              <a:avLst/>
            </a:prstGeom>
            <a:noFill/>
            <a:ln>
              <a:noFill/>
            </a:ln>
          </p:spPr>
        </p:pic>
        <p:pic>
          <p:nvPicPr>
            <p:cNvPr id="325" name="Google Shape;325;p16"/>
            <p:cNvPicPr preferRelativeResize="0"/>
            <p:nvPr/>
          </p:nvPicPr>
          <p:blipFill rotWithShape="1">
            <a:blip r:embed="rId9">
              <a:alphaModFix/>
            </a:blip>
            <a:srcRect b="0" l="0" r="0" t="0"/>
            <a:stretch/>
          </p:blipFill>
          <p:spPr>
            <a:xfrm>
              <a:off x="2124694" y="3962130"/>
              <a:ext cx="642746" cy="1321200"/>
            </a:xfrm>
            <a:prstGeom prst="rect">
              <a:avLst/>
            </a:prstGeom>
            <a:noFill/>
            <a:ln>
              <a:noFill/>
            </a:ln>
          </p:spPr>
        </p:pic>
      </p:grpSp>
      <p:grpSp>
        <p:nvGrpSpPr>
          <p:cNvPr id="326" name="Google Shape;326;p16"/>
          <p:cNvGrpSpPr/>
          <p:nvPr/>
        </p:nvGrpSpPr>
        <p:grpSpPr>
          <a:xfrm>
            <a:off x="7252482" y="3429000"/>
            <a:ext cx="1948990" cy="1487230"/>
            <a:chOff x="7252482" y="3429000"/>
            <a:chExt cx="1948990" cy="1487230"/>
          </a:xfrm>
        </p:grpSpPr>
        <p:pic>
          <p:nvPicPr>
            <p:cNvPr descr="Samsung Galaxy S21 Ultra 5G" id="327" name="Google Shape;327;p16"/>
            <p:cNvPicPr preferRelativeResize="0"/>
            <p:nvPr/>
          </p:nvPicPr>
          <p:blipFill rotWithShape="1">
            <a:blip r:embed="rId10">
              <a:alphaModFix/>
            </a:blip>
            <a:srcRect b="0" l="0" r="0" t="0"/>
            <a:stretch/>
          </p:blipFill>
          <p:spPr>
            <a:xfrm>
              <a:off x="8246755" y="3462457"/>
              <a:ext cx="954717" cy="1453773"/>
            </a:xfrm>
            <a:prstGeom prst="rect">
              <a:avLst/>
            </a:prstGeom>
            <a:noFill/>
            <a:ln>
              <a:noFill/>
            </a:ln>
          </p:spPr>
        </p:pic>
        <p:pic>
          <p:nvPicPr>
            <p:cNvPr descr="Samsung Galaxy S21 Ultra 5G" id="328" name="Google Shape;328;p16"/>
            <p:cNvPicPr preferRelativeResize="0"/>
            <p:nvPr/>
          </p:nvPicPr>
          <p:blipFill rotWithShape="1">
            <a:blip r:embed="rId10">
              <a:alphaModFix/>
            </a:blip>
            <a:srcRect b="0" l="0" r="0" t="0"/>
            <a:stretch/>
          </p:blipFill>
          <p:spPr>
            <a:xfrm>
              <a:off x="7252482" y="3429000"/>
              <a:ext cx="954717" cy="1453773"/>
            </a:xfrm>
            <a:prstGeom prst="rect">
              <a:avLst/>
            </a:prstGeom>
            <a:noFill/>
            <a:ln>
              <a:noFill/>
            </a:ln>
          </p:spPr>
        </p:pic>
        <p:pic>
          <p:nvPicPr>
            <p:cNvPr id="329" name="Google Shape;329;p16"/>
            <p:cNvPicPr preferRelativeResize="0"/>
            <p:nvPr/>
          </p:nvPicPr>
          <p:blipFill rotWithShape="1">
            <a:blip r:embed="rId11">
              <a:alphaModFix/>
            </a:blip>
            <a:srcRect b="0" l="0" r="0" t="0"/>
            <a:stretch/>
          </p:blipFill>
          <p:spPr>
            <a:xfrm>
              <a:off x="7659406" y="3611671"/>
              <a:ext cx="533300" cy="1096229"/>
            </a:xfrm>
            <a:prstGeom prst="rect">
              <a:avLst/>
            </a:prstGeom>
            <a:noFill/>
            <a:ln>
              <a:noFill/>
            </a:ln>
          </p:spPr>
        </p:pic>
        <p:pic>
          <p:nvPicPr>
            <p:cNvPr id="330" name="Google Shape;330;p16"/>
            <p:cNvPicPr preferRelativeResize="0"/>
            <p:nvPr/>
          </p:nvPicPr>
          <p:blipFill rotWithShape="1">
            <a:blip r:embed="rId12">
              <a:alphaModFix/>
            </a:blip>
            <a:srcRect b="0" l="0" r="0" t="0"/>
            <a:stretch/>
          </p:blipFill>
          <p:spPr>
            <a:xfrm>
              <a:off x="8652680" y="3629346"/>
              <a:ext cx="539416" cy="110880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cxnSp>
        <p:nvCxnSpPr>
          <p:cNvPr id="336" name="Google Shape;336;p17"/>
          <p:cNvCxnSpPr/>
          <p:nvPr/>
        </p:nvCxnSpPr>
        <p:spPr>
          <a:xfrm flipH="1" rot="10800000">
            <a:off x="3809335" y="4233404"/>
            <a:ext cx="2322081" cy="603400"/>
          </a:xfrm>
          <a:prstGeom prst="straightConnector1">
            <a:avLst/>
          </a:prstGeom>
          <a:noFill/>
          <a:ln cap="flat" cmpd="sng" w="9525">
            <a:solidFill>
              <a:srgbClr val="000000"/>
            </a:solidFill>
            <a:prstDash val="solid"/>
            <a:miter lim="8000"/>
            <a:headEnd len="med" w="med" type="triangle"/>
            <a:tailEnd len="med" w="med" type="triangle"/>
          </a:ln>
        </p:spPr>
      </p:cxnSp>
      <p:sp>
        <p:nvSpPr>
          <p:cNvPr id="337" name="Google Shape;337;p17"/>
          <p:cNvSpPr/>
          <p:nvPr/>
        </p:nvSpPr>
        <p:spPr>
          <a:xfrm>
            <a:off x="2264648" y="2996953"/>
            <a:ext cx="1763431" cy="982821"/>
          </a:xfrm>
          <a:custGeom>
            <a:rect b="b" l="l" r="r" t="t"/>
            <a:pathLst>
              <a:path extrusionOk="0" h="21600" w="21600">
                <a:moveTo>
                  <a:pt x="21600" y="0"/>
                </a:moveTo>
                <a:lnTo>
                  <a:pt x="0" y="21600"/>
                </a:lnTo>
              </a:path>
            </a:pathLst>
          </a:custGeom>
          <a:noFill/>
          <a:ln cap="flat" cmpd="sng" w="9525">
            <a:solidFill>
              <a:srgbClr val="000000"/>
            </a:solidFill>
            <a:prstDash val="solid"/>
            <a:miter lim="8000"/>
            <a:headEnd len="med" w="med" type="triangl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17"/>
          <p:cNvSpPr/>
          <p:nvPr/>
        </p:nvSpPr>
        <p:spPr>
          <a:xfrm flipH="1" rot="10800000">
            <a:off x="2432720" y="2413395"/>
            <a:ext cx="1595358" cy="390441"/>
          </a:xfrm>
          <a:custGeom>
            <a:rect b="b" l="l" r="r" t="t"/>
            <a:pathLst>
              <a:path extrusionOk="0" h="21600" w="21600">
                <a:moveTo>
                  <a:pt x="21600" y="0"/>
                </a:moveTo>
                <a:lnTo>
                  <a:pt x="0" y="21600"/>
                </a:lnTo>
              </a:path>
            </a:pathLst>
          </a:custGeom>
          <a:noFill/>
          <a:ln cap="flat" cmpd="sng" w="9525">
            <a:solidFill>
              <a:srgbClr val="000000"/>
            </a:solidFill>
            <a:prstDash val="solid"/>
            <a:miter lim="8000"/>
            <a:headEnd len="med" w="med" type="triangl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339" name="Google Shape;339;p17"/>
          <p:cNvCxnSpPr/>
          <p:nvPr/>
        </p:nvCxnSpPr>
        <p:spPr>
          <a:xfrm>
            <a:off x="5482308" y="2799083"/>
            <a:ext cx="1613298" cy="910333"/>
          </a:xfrm>
          <a:prstGeom prst="straightConnector1">
            <a:avLst/>
          </a:prstGeom>
          <a:noFill/>
          <a:ln cap="flat" cmpd="sng" w="9525">
            <a:solidFill>
              <a:srgbClr val="000000"/>
            </a:solidFill>
            <a:prstDash val="solid"/>
            <a:miter lim="8000"/>
            <a:headEnd len="med" w="med" type="triangle"/>
            <a:tailEnd len="med" w="med" type="triangle"/>
          </a:ln>
        </p:spPr>
      </p:cxnSp>
      <p:sp>
        <p:nvSpPr>
          <p:cNvPr id="340" name="Google Shape;340;p17"/>
          <p:cNvSpPr txBox="1"/>
          <p:nvPr/>
        </p:nvSpPr>
        <p:spPr>
          <a:xfrm rot="1601993">
            <a:off x="6050497" y="2953529"/>
            <a:ext cx="739944"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grpSp>
        <p:nvGrpSpPr>
          <p:cNvPr id="341" name="Google Shape;341;p17"/>
          <p:cNvGrpSpPr/>
          <p:nvPr/>
        </p:nvGrpSpPr>
        <p:grpSpPr>
          <a:xfrm>
            <a:off x="7615206" y="3316642"/>
            <a:ext cx="1172648" cy="370845"/>
            <a:chOff x="0" y="0"/>
            <a:chExt cx="1172646" cy="370843"/>
          </a:xfrm>
        </p:grpSpPr>
        <p:sp>
          <p:nvSpPr>
            <p:cNvPr id="342" name="Google Shape;342;p17"/>
            <p:cNvSpPr/>
            <p:nvPr/>
          </p:nvSpPr>
          <p:spPr>
            <a:xfrm>
              <a:off x="0" y="8421"/>
              <a:ext cx="1172646" cy="354001"/>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43" name="Google Shape;343;p17"/>
            <p:cNvSpPr txBox="1"/>
            <p:nvPr/>
          </p:nvSpPr>
          <p:spPr>
            <a:xfrm>
              <a:off x="45718" y="0"/>
              <a:ext cx="1081209" cy="370843"/>
            </a:xfrm>
            <a:prstGeom prst="rect">
              <a:avLst/>
            </a:prstGeom>
            <a:noFill/>
            <a:ln>
              <a:noFill/>
            </a:ln>
          </p:spPr>
          <p:txBody>
            <a:bodyPr anchorCtr="0" anchor="ctr" bIns="45700" lIns="45700" spcFirstLastPara="1" rIns="45700" wrap="square" tIns="45700">
              <a:spAutoFit/>
            </a:bodyPr>
            <a:lstStyle/>
            <a:p>
              <a:pPr indent="0" lvl="0" marL="0" marR="0" rtl="0" algn="ctr">
                <a:spcBef>
                  <a:spcPts val="0"/>
                </a:spcBef>
                <a:spcAft>
                  <a:spcPts val="0"/>
                </a:spcAft>
                <a:buNone/>
              </a:pPr>
              <a:r>
                <a:rPr lang="en-US" sz="1800">
                  <a:solidFill>
                    <a:srgbClr val="FFFFFF"/>
                  </a:solidFill>
                  <a:latin typeface="Arial"/>
                  <a:ea typeface="Arial"/>
                  <a:cs typeface="Arial"/>
                  <a:sym typeface="Arial"/>
                </a:rPr>
                <a:t>Protocol</a:t>
              </a:r>
              <a:endParaRPr/>
            </a:p>
          </p:txBody>
        </p:sp>
      </p:grpSp>
      <p:grpSp>
        <p:nvGrpSpPr>
          <p:cNvPr id="344" name="Google Shape;344;p17"/>
          <p:cNvGrpSpPr/>
          <p:nvPr/>
        </p:nvGrpSpPr>
        <p:grpSpPr>
          <a:xfrm>
            <a:off x="6131415" y="3944298"/>
            <a:ext cx="964191" cy="594812"/>
            <a:chOff x="0" y="0"/>
            <a:chExt cx="964189" cy="594810"/>
          </a:xfrm>
        </p:grpSpPr>
        <p:sp>
          <p:nvSpPr>
            <p:cNvPr id="345" name="Google Shape;345;p17"/>
            <p:cNvSpPr/>
            <p:nvPr/>
          </p:nvSpPr>
          <p:spPr>
            <a:xfrm>
              <a:off x="0" y="112256"/>
              <a:ext cx="964189" cy="370298"/>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346" name="Google Shape;346;p17"/>
            <p:cNvSpPr txBox="1"/>
            <p:nvPr/>
          </p:nvSpPr>
          <p:spPr>
            <a:xfrm>
              <a:off x="60831" y="0"/>
              <a:ext cx="842527" cy="594810"/>
            </a:xfrm>
            <a:prstGeom prst="rect">
              <a:avLst/>
            </a:prstGeom>
            <a:no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WebRTC</a:t>
              </a:r>
              <a:endParaRPr/>
            </a:p>
          </p:txBody>
        </p:sp>
      </p:grpSp>
      <p:sp>
        <p:nvSpPr>
          <p:cNvPr id="347" name="Google Shape;347;p17"/>
          <p:cNvSpPr txBox="1"/>
          <p:nvPr/>
        </p:nvSpPr>
        <p:spPr>
          <a:xfrm>
            <a:off x="7364567" y="5020057"/>
            <a:ext cx="1714570" cy="584775"/>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Using Galaxy with</a:t>
            </a:r>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SmartThings app</a:t>
            </a:r>
            <a:endParaRPr/>
          </a:p>
        </p:txBody>
      </p:sp>
      <p:grpSp>
        <p:nvGrpSpPr>
          <p:cNvPr id="348" name="Google Shape;348;p17"/>
          <p:cNvGrpSpPr/>
          <p:nvPr/>
        </p:nvGrpSpPr>
        <p:grpSpPr>
          <a:xfrm>
            <a:off x="7247357" y="3653233"/>
            <a:ext cx="1948990" cy="1487230"/>
            <a:chOff x="7252482" y="3429000"/>
            <a:chExt cx="1948990" cy="1487230"/>
          </a:xfrm>
        </p:grpSpPr>
        <p:pic>
          <p:nvPicPr>
            <p:cNvPr descr="Samsung Galaxy S21 Ultra 5G" id="349" name="Google Shape;349;p17"/>
            <p:cNvPicPr preferRelativeResize="0"/>
            <p:nvPr/>
          </p:nvPicPr>
          <p:blipFill rotWithShape="1">
            <a:blip r:embed="rId3">
              <a:alphaModFix/>
            </a:blip>
            <a:srcRect b="0" l="0" r="0" t="0"/>
            <a:stretch/>
          </p:blipFill>
          <p:spPr>
            <a:xfrm>
              <a:off x="8246755" y="3462457"/>
              <a:ext cx="954717" cy="1453773"/>
            </a:xfrm>
            <a:prstGeom prst="rect">
              <a:avLst/>
            </a:prstGeom>
            <a:noFill/>
            <a:ln>
              <a:noFill/>
            </a:ln>
          </p:spPr>
        </p:pic>
        <p:pic>
          <p:nvPicPr>
            <p:cNvPr descr="Samsung Galaxy S21 Ultra 5G" id="350" name="Google Shape;350;p17"/>
            <p:cNvPicPr preferRelativeResize="0"/>
            <p:nvPr/>
          </p:nvPicPr>
          <p:blipFill rotWithShape="1">
            <a:blip r:embed="rId3">
              <a:alphaModFix/>
            </a:blip>
            <a:srcRect b="0" l="0" r="0" t="0"/>
            <a:stretch/>
          </p:blipFill>
          <p:spPr>
            <a:xfrm>
              <a:off x="7252482" y="3429000"/>
              <a:ext cx="954717" cy="1453773"/>
            </a:xfrm>
            <a:prstGeom prst="rect">
              <a:avLst/>
            </a:prstGeom>
            <a:noFill/>
            <a:ln>
              <a:noFill/>
            </a:ln>
          </p:spPr>
        </p:pic>
        <p:pic>
          <p:nvPicPr>
            <p:cNvPr id="351" name="Google Shape;351;p17"/>
            <p:cNvPicPr preferRelativeResize="0"/>
            <p:nvPr/>
          </p:nvPicPr>
          <p:blipFill rotWithShape="1">
            <a:blip r:embed="rId4">
              <a:alphaModFix/>
            </a:blip>
            <a:srcRect b="0" l="0" r="0" t="0"/>
            <a:stretch/>
          </p:blipFill>
          <p:spPr>
            <a:xfrm>
              <a:off x="7659406" y="3611671"/>
              <a:ext cx="533300" cy="1096229"/>
            </a:xfrm>
            <a:prstGeom prst="rect">
              <a:avLst/>
            </a:prstGeom>
            <a:noFill/>
            <a:ln>
              <a:noFill/>
            </a:ln>
          </p:spPr>
        </p:pic>
        <p:pic>
          <p:nvPicPr>
            <p:cNvPr id="352" name="Google Shape;352;p17"/>
            <p:cNvPicPr preferRelativeResize="0"/>
            <p:nvPr/>
          </p:nvPicPr>
          <p:blipFill rotWithShape="1">
            <a:blip r:embed="rId5">
              <a:alphaModFix/>
            </a:blip>
            <a:srcRect b="0" l="0" r="0" t="0"/>
            <a:stretch/>
          </p:blipFill>
          <p:spPr>
            <a:xfrm>
              <a:off x="8652680" y="3629346"/>
              <a:ext cx="539416" cy="1108800"/>
            </a:xfrm>
            <a:prstGeom prst="rect">
              <a:avLst/>
            </a:prstGeom>
            <a:noFill/>
            <a:ln>
              <a:noFill/>
            </a:ln>
          </p:spPr>
        </p:pic>
      </p:grpSp>
      <p:sp>
        <p:nvSpPr>
          <p:cNvPr id="353" name="Google Shape;353;p17"/>
          <p:cNvSpPr txBox="1"/>
          <p:nvPr/>
        </p:nvSpPr>
        <p:spPr>
          <a:xfrm>
            <a:off x="1135312" y="5604832"/>
            <a:ext cx="1849222" cy="584775"/>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Old Galaxy with</a:t>
            </a:r>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Galaxy Upcycle app</a:t>
            </a:r>
            <a:endParaRPr/>
          </a:p>
        </p:txBody>
      </p:sp>
      <p:sp>
        <p:nvSpPr>
          <p:cNvPr id="354" name="Google Shape;354;p17"/>
          <p:cNvSpPr/>
          <p:nvPr/>
        </p:nvSpPr>
        <p:spPr>
          <a:xfrm>
            <a:off x="6081148" y="2904284"/>
            <a:ext cx="3408356" cy="2756964"/>
          </a:xfrm>
          <a:prstGeom prst="roundRect">
            <a:avLst>
              <a:gd fmla="val 4664" name="adj"/>
            </a:avLst>
          </a:prstGeom>
          <a:solidFill>
            <a:srgbClr val="FF0000">
              <a:alpha val="40000"/>
            </a:srgbClr>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nvGrpSpPr>
          <p:cNvPr id="355" name="Google Shape;355;p17"/>
          <p:cNvGrpSpPr/>
          <p:nvPr/>
        </p:nvGrpSpPr>
        <p:grpSpPr>
          <a:xfrm>
            <a:off x="320289" y="4046952"/>
            <a:ext cx="3775177" cy="1578116"/>
            <a:chOff x="166222" y="3830642"/>
            <a:chExt cx="3775177" cy="1578116"/>
          </a:xfrm>
        </p:grpSpPr>
        <p:pic>
          <p:nvPicPr>
            <p:cNvPr descr="Samsung Galaxy Note9 - Samsung Galaxy Note 9 Цена Transparent PNG -  1200x1200 - Free Download on NicePNG" id="356" name="Google Shape;356;p17"/>
            <p:cNvPicPr preferRelativeResize="0"/>
            <p:nvPr/>
          </p:nvPicPr>
          <p:blipFill rotWithShape="1">
            <a:blip r:embed="rId6">
              <a:alphaModFix/>
            </a:blip>
            <a:srcRect b="0" l="0" r="0" t="0"/>
            <a:stretch/>
          </p:blipFill>
          <p:spPr>
            <a:xfrm>
              <a:off x="2697851" y="3839158"/>
              <a:ext cx="1243548" cy="1569600"/>
            </a:xfrm>
            <a:prstGeom prst="rect">
              <a:avLst/>
            </a:prstGeom>
            <a:noFill/>
            <a:ln>
              <a:noFill/>
            </a:ln>
          </p:spPr>
        </p:pic>
        <p:pic>
          <p:nvPicPr>
            <p:cNvPr descr="Samsung Galaxy Note9 - Samsung Galaxy Note 9 Цена Transparent PNG -  1200x1200 - Free Download on NicePNG" id="357" name="Google Shape;357;p17"/>
            <p:cNvPicPr preferRelativeResize="0"/>
            <p:nvPr/>
          </p:nvPicPr>
          <p:blipFill rotWithShape="1">
            <a:blip r:embed="rId6">
              <a:alphaModFix/>
            </a:blip>
            <a:srcRect b="0" l="0" r="0" t="0"/>
            <a:stretch/>
          </p:blipFill>
          <p:spPr>
            <a:xfrm>
              <a:off x="1822406" y="3830642"/>
              <a:ext cx="1243548" cy="1569600"/>
            </a:xfrm>
            <a:prstGeom prst="rect">
              <a:avLst/>
            </a:prstGeom>
            <a:noFill/>
            <a:ln>
              <a:noFill/>
            </a:ln>
          </p:spPr>
        </p:pic>
        <p:pic>
          <p:nvPicPr>
            <p:cNvPr descr="Samsung Galaxy S9 Png Transparent Background Samsung S9 - Clip Art Library" id="358" name="Google Shape;358;p17"/>
            <p:cNvPicPr preferRelativeResize="0"/>
            <p:nvPr/>
          </p:nvPicPr>
          <p:blipFill rotWithShape="1">
            <a:blip r:embed="rId7">
              <a:alphaModFix/>
            </a:blip>
            <a:srcRect b="0" l="0" r="0" t="0"/>
            <a:stretch/>
          </p:blipFill>
          <p:spPr>
            <a:xfrm>
              <a:off x="1044325" y="3838463"/>
              <a:ext cx="1066113" cy="1568534"/>
            </a:xfrm>
            <a:prstGeom prst="rect">
              <a:avLst/>
            </a:prstGeom>
            <a:noFill/>
            <a:ln>
              <a:noFill/>
            </a:ln>
          </p:spPr>
        </p:pic>
        <p:pic>
          <p:nvPicPr>
            <p:cNvPr descr="Samsung Galaxy S9 Png Transparent Background Samsung S9 - Clip Art Library" id="359" name="Google Shape;359;p17"/>
            <p:cNvPicPr preferRelativeResize="0"/>
            <p:nvPr/>
          </p:nvPicPr>
          <p:blipFill rotWithShape="1">
            <a:blip r:embed="rId7">
              <a:alphaModFix/>
            </a:blip>
            <a:srcRect b="0" l="0" r="0" t="0"/>
            <a:stretch/>
          </p:blipFill>
          <p:spPr>
            <a:xfrm>
              <a:off x="166222" y="3838463"/>
              <a:ext cx="1066113" cy="1568534"/>
            </a:xfrm>
            <a:prstGeom prst="rect">
              <a:avLst/>
            </a:prstGeom>
            <a:noFill/>
            <a:ln>
              <a:noFill/>
            </a:ln>
          </p:spPr>
        </p:pic>
        <p:pic>
          <p:nvPicPr>
            <p:cNvPr id="360" name="Google Shape;360;p17"/>
            <p:cNvPicPr preferRelativeResize="0"/>
            <p:nvPr/>
          </p:nvPicPr>
          <p:blipFill rotWithShape="1">
            <a:blip r:embed="rId8">
              <a:alphaModFix/>
            </a:blip>
            <a:srcRect b="0" l="0" r="0" t="0"/>
            <a:stretch/>
          </p:blipFill>
          <p:spPr>
            <a:xfrm>
              <a:off x="367536" y="3938342"/>
              <a:ext cx="663762" cy="1364400"/>
            </a:xfrm>
            <a:prstGeom prst="rect">
              <a:avLst/>
            </a:prstGeom>
            <a:noFill/>
            <a:ln>
              <a:noFill/>
            </a:ln>
          </p:spPr>
        </p:pic>
        <p:pic>
          <p:nvPicPr>
            <p:cNvPr id="361" name="Google Shape;361;p17"/>
            <p:cNvPicPr preferRelativeResize="0"/>
            <p:nvPr/>
          </p:nvPicPr>
          <p:blipFill rotWithShape="1">
            <a:blip r:embed="rId9">
              <a:alphaModFix/>
            </a:blip>
            <a:srcRect b="0" l="0" r="0" t="0"/>
            <a:stretch/>
          </p:blipFill>
          <p:spPr>
            <a:xfrm>
              <a:off x="1250379" y="3945443"/>
              <a:ext cx="663762" cy="1364400"/>
            </a:xfrm>
            <a:prstGeom prst="rect">
              <a:avLst/>
            </a:prstGeom>
            <a:noFill/>
            <a:ln>
              <a:noFill/>
            </a:ln>
          </p:spPr>
        </p:pic>
        <p:pic>
          <p:nvPicPr>
            <p:cNvPr id="362" name="Google Shape;362;p17"/>
            <p:cNvPicPr preferRelativeResize="0"/>
            <p:nvPr/>
          </p:nvPicPr>
          <p:blipFill rotWithShape="1">
            <a:blip r:embed="rId10">
              <a:alphaModFix/>
            </a:blip>
            <a:srcRect b="0" l="0" r="0" t="0"/>
            <a:stretch/>
          </p:blipFill>
          <p:spPr>
            <a:xfrm>
              <a:off x="2998104" y="3963579"/>
              <a:ext cx="642746" cy="1321200"/>
            </a:xfrm>
            <a:prstGeom prst="rect">
              <a:avLst/>
            </a:prstGeom>
            <a:noFill/>
            <a:ln>
              <a:noFill/>
            </a:ln>
          </p:spPr>
        </p:pic>
        <p:pic>
          <p:nvPicPr>
            <p:cNvPr id="363" name="Google Shape;363;p17"/>
            <p:cNvPicPr preferRelativeResize="0"/>
            <p:nvPr/>
          </p:nvPicPr>
          <p:blipFill rotWithShape="1">
            <a:blip r:embed="rId11">
              <a:alphaModFix/>
            </a:blip>
            <a:srcRect b="0" l="0" r="0" t="0"/>
            <a:stretch/>
          </p:blipFill>
          <p:spPr>
            <a:xfrm>
              <a:off x="2124694" y="3962130"/>
              <a:ext cx="642746" cy="1321200"/>
            </a:xfrm>
            <a:prstGeom prst="rect">
              <a:avLst/>
            </a:prstGeom>
            <a:noFill/>
            <a:ln>
              <a:noFill/>
            </a:ln>
          </p:spPr>
        </p:pic>
      </p:grpSp>
      <p:sp>
        <p:nvSpPr>
          <p:cNvPr id="364" name="Google Shape;364;p17"/>
          <p:cNvSpPr/>
          <p:nvPr/>
        </p:nvSpPr>
        <p:spPr>
          <a:xfrm>
            <a:off x="166222" y="3709416"/>
            <a:ext cx="3878977" cy="2455889"/>
          </a:xfrm>
          <a:prstGeom prst="roundRect">
            <a:avLst>
              <a:gd fmla="val 3901" name="adj"/>
            </a:avLst>
          </a:prstGeom>
          <a:solidFill>
            <a:srgbClr val="FF0000">
              <a:alpha val="40000"/>
            </a:srgbClr>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5" name="Google Shape;365;p17"/>
          <p:cNvSpPr txBox="1"/>
          <p:nvPr/>
        </p:nvSpPr>
        <p:spPr>
          <a:xfrm>
            <a:off x="1390630" y="2451600"/>
            <a:ext cx="788034" cy="584775"/>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MCU</a:t>
            </a:r>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(ESP32)</a:t>
            </a:r>
            <a:endParaRPr sz="1600">
              <a:solidFill>
                <a:srgbClr val="000000"/>
              </a:solidFill>
              <a:latin typeface="Arial"/>
              <a:ea typeface="Arial"/>
              <a:cs typeface="Arial"/>
              <a:sym typeface="Arial"/>
            </a:endParaRPr>
          </a:p>
        </p:txBody>
      </p:sp>
      <p:pic>
        <p:nvPicPr>
          <p:cNvPr descr="ESP32-S2 Saola 1R Development Board" id="366" name="Google Shape;366;p17"/>
          <p:cNvPicPr preferRelativeResize="0"/>
          <p:nvPr/>
        </p:nvPicPr>
        <p:blipFill rotWithShape="1">
          <a:blip r:embed="rId12">
            <a:alphaModFix/>
          </a:blip>
          <a:srcRect b="0" l="0" r="0" t="0"/>
          <a:stretch/>
        </p:blipFill>
        <p:spPr>
          <a:xfrm>
            <a:off x="1496617" y="1987756"/>
            <a:ext cx="598061" cy="598061"/>
          </a:xfrm>
          <a:prstGeom prst="rect">
            <a:avLst/>
          </a:prstGeom>
          <a:noFill/>
          <a:ln>
            <a:noFill/>
          </a:ln>
        </p:spPr>
      </p:pic>
      <p:sp>
        <p:nvSpPr>
          <p:cNvPr id="367" name="Google Shape;367;p17"/>
          <p:cNvSpPr/>
          <p:nvPr/>
        </p:nvSpPr>
        <p:spPr>
          <a:xfrm>
            <a:off x="590811" y="1811504"/>
            <a:ext cx="2386321" cy="1286427"/>
          </a:xfrm>
          <a:prstGeom prst="roundRect">
            <a:avLst>
              <a:gd fmla="val 7189" name="adj"/>
            </a:avLst>
          </a:prstGeom>
          <a:solidFill>
            <a:srgbClr val="FF0000">
              <a:alpha val="40000"/>
            </a:srgbClr>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8" name="Google Shape;368;p17"/>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1.2 Overall Structure of S/W and H/W Architectures </a:t>
            </a:r>
            <a:endParaRPr/>
          </a:p>
        </p:txBody>
      </p:sp>
      <p:sp>
        <p:nvSpPr>
          <p:cNvPr id="369" name="Google Shape;369;p17"/>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370" name="Google Shape;370;p17"/>
          <p:cNvSpPr txBox="1"/>
          <p:nvPr/>
        </p:nvSpPr>
        <p:spPr>
          <a:xfrm rot="-1696115">
            <a:off x="2729468" y="3158017"/>
            <a:ext cx="800377"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grpSp>
        <p:nvGrpSpPr>
          <p:cNvPr id="371" name="Google Shape;371;p17"/>
          <p:cNvGrpSpPr/>
          <p:nvPr/>
        </p:nvGrpSpPr>
        <p:grpSpPr>
          <a:xfrm>
            <a:off x="4238045" y="1863191"/>
            <a:ext cx="1227144" cy="1227144"/>
            <a:chOff x="0" y="0"/>
            <a:chExt cx="1227143" cy="1227143"/>
          </a:xfrm>
        </p:grpSpPr>
        <p:sp>
          <p:nvSpPr>
            <p:cNvPr id="372" name="Google Shape;372;p17"/>
            <p:cNvSpPr/>
            <p:nvPr/>
          </p:nvSpPr>
          <p:spPr>
            <a:xfrm>
              <a:off x="0" y="0"/>
              <a:ext cx="1227143" cy="1227143"/>
            </a:xfrm>
            <a:prstGeom prst="ellipse">
              <a:avLst/>
            </a:prstGeom>
            <a:solidFill>
              <a:schemeClr val="accent1"/>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73" name="Google Shape;373;p17"/>
            <p:cNvSpPr txBox="1"/>
            <p:nvPr/>
          </p:nvSpPr>
          <p:spPr>
            <a:xfrm>
              <a:off x="201203" y="290405"/>
              <a:ext cx="824735" cy="650241"/>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800">
                  <a:solidFill>
                    <a:srgbClr val="FFFFFF"/>
                  </a:solidFill>
                  <a:latin typeface="Arial"/>
                  <a:ea typeface="Arial"/>
                  <a:cs typeface="Arial"/>
                  <a:sym typeface="Arial"/>
                </a:rPr>
                <a:t>Smart</a:t>
              </a:r>
              <a:br>
                <a:rPr lang="en-US" sz="1800">
                  <a:solidFill>
                    <a:srgbClr val="FFFFFF"/>
                  </a:solidFill>
                  <a:latin typeface="Arial"/>
                  <a:ea typeface="Arial"/>
                  <a:cs typeface="Arial"/>
                  <a:sym typeface="Arial"/>
                </a:rPr>
              </a:br>
              <a:r>
                <a:rPr lang="en-US" sz="1800">
                  <a:solidFill>
                    <a:srgbClr val="FFFFFF"/>
                  </a:solidFill>
                  <a:latin typeface="Arial"/>
                  <a:ea typeface="Arial"/>
                  <a:cs typeface="Arial"/>
                  <a:sym typeface="Arial"/>
                </a:rPr>
                <a:t>Things</a:t>
              </a:r>
              <a:endParaRPr/>
            </a:p>
          </p:txBody>
        </p:sp>
      </p:grpSp>
      <p:grpSp>
        <p:nvGrpSpPr>
          <p:cNvPr id="374" name="Google Shape;374;p17"/>
          <p:cNvGrpSpPr/>
          <p:nvPr/>
        </p:nvGrpSpPr>
        <p:grpSpPr>
          <a:xfrm>
            <a:off x="4028078" y="2736333"/>
            <a:ext cx="726438" cy="354003"/>
            <a:chOff x="0" y="-1"/>
            <a:chExt cx="726436" cy="354002"/>
          </a:xfrm>
        </p:grpSpPr>
        <p:sp>
          <p:nvSpPr>
            <p:cNvPr id="375" name="Google Shape;375;p17"/>
            <p:cNvSpPr/>
            <p:nvPr/>
          </p:nvSpPr>
          <p:spPr>
            <a:xfrm>
              <a:off x="0" y="-1"/>
              <a:ext cx="726436" cy="354002"/>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376" name="Google Shape;376;p17"/>
            <p:cNvSpPr txBox="1"/>
            <p:nvPr/>
          </p:nvSpPr>
          <p:spPr>
            <a:xfrm>
              <a:off x="45719" y="38500"/>
              <a:ext cx="634998" cy="277000"/>
            </a:xfrm>
            <a:prstGeom prst="rect">
              <a:avLst/>
            </a:prstGeom>
            <a:noFill/>
            <a:ln>
              <a:noFill/>
            </a:ln>
          </p:spPr>
          <p:txBody>
            <a:bodyPr anchorCtr="0" anchor="ctr" bIns="45700" lIns="45700" spcFirstLastPara="1" rIns="45700" wrap="square" tIns="45700">
              <a:sp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MQTT</a:t>
              </a:r>
              <a:endParaRPr/>
            </a:p>
          </p:txBody>
        </p:sp>
      </p:grpSp>
      <p:sp>
        <p:nvSpPr>
          <p:cNvPr id="377" name="Google Shape;377;p17"/>
          <p:cNvSpPr txBox="1"/>
          <p:nvPr/>
        </p:nvSpPr>
        <p:spPr>
          <a:xfrm rot="-877019">
            <a:off x="4379835" y="4272964"/>
            <a:ext cx="800376"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sp>
        <p:nvSpPr>
          <p:cNvPr id="378" name="Google Shape;378;p17"/>
          <p:cNvSpPr txBox="1"/>
          <p:nvPr/>
        </p:nvSpPr>
        <p:spPr>
          <a:xfrm rot="826652">
            <a:off x="2908824" y="2324828"/>
            <a:ext cx="800377"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sp>
        <p:nvSpPr>
          <p:cNvPr id="379" name="Google Shape;379;p17"/>
          <p:cNvSpPr txBox="1"/>
          <p:nvPr>
            <p:ph idx="4" type="body"/>
          </p:nvPr>
        </p:nvSpPr>
        <p:spPr>
          <a:xfrm>
            <a:off x="541535" y="1405990"/>
            <a:ext cx="8785250" cy="279551"/>
          </a:xfrm>
          <a:prstGeom prst="rect">
            <a:avLst/>
          </a:prstGeom>
          <a:noFill/>
          <a:ln>
            <a:noFill/>
          </a:ln>
        </p:spPr>
        <p:txBody>
          <a:bodyPr anchorCtr="0" anchor="t" bIns="0" lIns="0" spcFirstLastPara="1" rIns="0" wrap="square" tIns="0">
            <a:normAutofit/>
          </a:bodyPr>
          <a:lstStyle/>
          <a:p>
            <a:pPr indent="-177569" lvl="0" marL="177569" rtl="0" algn="l">
              <a:lnSpc>
                <a:spcPct val="138307"/>
              </a:lnSpc>
              <a:spcBef>
                <a:spcPts val="0"/>
              </a:spcBef>
              <a:spcAft>
                <a:spcPts val="0"/>
              </a:spcAft>
              <a:buClr>
                <a:srgbClr val="262626"/>
              </a:buClr>
              <a:buSzPts val="1300"/>
              <a:buFont typeface="Arial"/>
              <a:buChar char="•"/>
            </a:pPr>
            <a:r>
              <a:rPr lang="en-US"/>
              <a:t>Complete each part which will produce upcycled device altogether</a:t>
            </a:r>
            <a:endParaRPr/>
          </a:p>
        </p:txBody>
      </p:sp>
      <p:sp>
        <p:nvSpPr>
          <p:cNvPr id="380" name="Google Shape;380;p17"/>
          <p:cNvSpPr/>
          <p:nvPr/>
        </p:nvSpPr>
        <p:spPr>
          <a:xfrm>
            <a:off x="775958" y="1811504"/>
            <a:ext cx="565217" cy="307777"/>
          </a:xfrm>
          <a:prstGeom prst="rect">
            <a:avLst/>
          </a:prstGeom>
          <a:solidFill>
            <a:schemeClr val="accent4"/>
          </a:solid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Part 3</a:t>
            </a:r>
            <a:endParaRPr sz="1400">
              <a:solidFill>
                <a:srgbClr val="000000"/>
              </a:solidFill>
              <a:latin typeface="Arial"/>
              <a:ea typeface="Arial"/>
              <a:cs typeface="Arial"/>
              <a:sym typeface="Arial"/>
            </a:endParaRPr>
          </a:p>
        </p:txBody>
      </p:sp>
      <p:sp>
        <p:nvSpPr>
          <p:cNvPr id="381" name="Google Shape;381;p17"/>
          <p:cNvSpPr/>
          <p:nvPr/>
        </p:nvSpPr>
        <p:spPr>
          <a:xfrm>
            <a:off x="3611373" y="1828240"/>
            <a:ext cx="2386321" cy="1483665"/>
          </a:xfrm>
          <a:prstGeom prst="roundRect">
            <a:avLst>
              <a:gd fmla="val 6688" name="adj"/>
            </a:avLst>
          </a:prstGeom>
          <a:solidFill>
            <a:srgbClr val="FF0000">
              <a:alpha val="40000"/>
            </a:srgbClr>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2" name="Google Shape;382;p17"/>
          <p:cNvSpPr/>
          <p:nvPr/>
        </p:nvSpPr>
        <p:spPr>
          <a:xfrm>
            <a:off x="3746282" y="1826032"/>
            <a:ext cx="568422" cy="307777"/>
          </a:xfrm>
          <a:prstGeom prst="rect">
            <a:avLst/>
          </a:prstGeom>
          <a:solidFill>
            <a:schemeClr val="accent4"/>
          </a:solid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Part 4</a:t>
            </a:r>
            <a:endParaRPr sz="1400">
              <a:solidFill>
                <a:srgbClr val="000000"/>
              </a:solidFill>
              <a:latin typeface="Arial"/>
              <a:ea typeface="Arial"/>
              <a:cs typeface="Arial"/>
              <a:sym typeface="Arial"/>
            </a:endParaRPr>
          </a:p>
        </p:txBody>
      </p:sp>
      <p:sp>
        <p:nvSpPr>
          <p:cNvPr id="383" name="Google Shape;383;p17"/>
          <p:cNvSpPr/>
          <p:nvPr/>
        </p:nvSpPr>
        <p:spPr>
          <a:xfrm>
            <a:off x="8759335" y="2901076"/>
            <a:ext cx="560408" cy="307777"/>
          </a:xfrm>
          <a:prstGeom prst="rect">
            <a:avLst/>
          </a:prstGeom>
          <a:solidFill>
            <a:schemeClr val="accent4"/>
          </a:solid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Part 2</a:t>
            </a:r>
            <a:endParaRPr/>
          </a:p>
        </p:txBody>
      </p:sp>
      <p:sp>
        <p:nvSpPr>
          <p:cNvPr id="384" name="Google Shape;384;p17"/>
          <p:cNvSpPr/>
          <p:nvPr/>
        </p:nvSpPr>
        <p:spPr>
          <a:xfrm>
            <a:off x="737512" y="1811504"/>
            <a:ext cx="565217" cy="307777"/>
          </a:xfrm>
          <a:prstGeom prst="rect">
            <a:avLst/>
          </a:prstGeom>
          <a:solidFill>
            <a:schemeClr val="accent4"/>
          </a:solid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Part 3</a:t>
            </a:r>
            <a:endParaRPr sz="1400">
              <a:solidFill>
                <a:srgbClr val="000000"/>
              </a:solidFill>
              <a:latin typeface="Arial"/>
              <a:ea typeface="Arial"/>
              <a:cs typeface="Arial"/>
              <a:sym typeface="Arial"/>
            </a:endParaRPr>
          </a:p>
        </p:txBody>
      </p:sp>
      <p:sp>
        <p:nvSpPr>
          <p:cNvPr id="385" name="Google Shape;385;p17"/>
          <p:cNvSpPr/>
          <p:nvPr/>
        </p:nvSpPr>
        <p:spPr>
          <a:xfrm>
            <a:off x="341378" y="3719247"/>
            <a:ext cx="544378" cy="307777"/>
          </a:xfrm>
          <a:prstGeom prst="rect">
            <a:avLst/>
          </a:prstGeom>
          <a:solidFill>
            <a:schemeClr val="accent4"/>
          </a:solid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Part 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8"/>
          <p:cNvSpPr txBox="1"/>
          <p:nvPr>
            <p:ph idx="1" type="body"/>
          </p:nvPr>
        </p:nvSpPr>
        <p:spPr>
          <a:xfrm>
            <a:off x="989700" y="3038807"/>
            <a:ext cx="8604000"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3500"/>
              <a:buNone/>
            </a:pPr>
            <a:r>
              <a:rPr lang="en-US"/>
              <a:t>Galaxy Upcycling: How-to </a:t>
            </a:r>
            <a:r>
              <a:rPr lang="en-US" sz="2400">
                <a:latin typeface="Arial"/>
                <a:ea typeface="Arial"/>
                <a:cs typeface="Arial"/>
                <a:sym typeface="Arial"/>
              </a:rPr>
              <a:t>(Basic Level)</a:t>
            </a:r>
            <a:endParaRPr>
              <a:latin typeface="Arial"/>
              <a:ea typeface="Arial"/>
              <a:cs typeface="Arial"/>
              <a:sym typeface="Arial"/>
            </a:endParaRPr>
          </a:p>
        </p:txBody>
      </p:sp>
      <p:sp>
        <p:nvSpPr>
          <p:cNvPr id="392" name="Google Shape;392;p18"/>
          <p:cNvSpPr txBox="1"/>
          <p:nvPr>
            <p:ph idx="2" type="body"/>
          </p:nvPr>
        </p:nvSpPr>
        <p:spPr>
          <a:xfrm>
            <a:off x="992455" y="2745358"/>
            <a:ext cx="5477256" cy="310896"/>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rgbClr val="7F7F7F"/>
              </a:buClr>
              <a:buSzPts val="1900"/>
              <a:buNone/>
            </a:pPr>
            <a:r>
              <a:rPr lang="en-US"/>
              <a:t>Unit 2. </a:t>
            </a:r>
            <a:endParaRPr/>
          </a:p>
        </p:txBody>
      </p:sp>
      <p:grpSp>
        <p:nvGrpSpPr>
          <p:cNvPr id="393" name="Google Shape;393;p18"/>
          <p:cNvGrpSpPr/>
          <p:nvPr/>
        </p:nvGrpSpPr>
        <p:grpSpPr>
          <a:xfrm>
            <a:off x="1056646" y="4004950"/>
            <a:ext cx="5694989" cy="1140739"/>
            <a:chOff x="1056646" y="4363933"/>
            <a:chExt cx="5694989" cy="1140739"/>
          </a:xfrm>
        </p:grpSpPr>
        <p:sp>
          <p:nvSpPr>
            <p:cNvPr id="394" name="Google Shape;394;p18"/>
            <p:cNvSpPr/>
            <p:nvPr/>
          </p:nvSpPr>
          <p:spPr>
            <a:xfrm>
              <a:off x="1239291" y="4365104"/>
              <a:ext cx="5512344" cy="276644"/>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8">
                  <a:solidFill>
                    <a:srgbClr val="3F3F3F"/>
                  </a:solidFill>
                  <a:latin typeface="Arial"/>
                  <a:ea typeface="Arial"/>
                  <a:cs typeface="Arial"/>
                  <a:sym typeface="Arial"/>
                </a:rPr>
                <a:t>2.1. Installing Galaxy Upcycle App</a:t>
              </a:r>
              <a:endParaRPr sz="1798">
                <a:solidFill>
                  <a:srgbClr val="3F3F3F"/>
                </a:solidFill>
                <a:latin typeface="Arial"/>
                <a:ea typeface="Arial"/>
                <a:cs typeface="Arial"/>
                <a:sym typeface="Arial"/>
              </a:endParaRPr>
            </a:p>
          </p:txBody>
        </p:sp>
        <p:sp>
          <p:nvSpPr>
            <p:cNvPr id="395" name="Google Shape;395;p18"/>
            <p:cNvSpPr/>
            <p:nvPr/>
          </p:nvSpPr>
          <p:spPr>
            <a:xfrm>
              <a:off x="1056646" y="4363933"/>
              <a:ext cx="35954" cy="251677"/>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6">
                <a:solidFill>
                  <a:srgbClr val="1429A0"/>
                </a:solidFill>
                <a:latin typeface="Helvetica Neue"/>
                <a:ea typeface="Helvetica Neue"/>
                <a:cs typeface="Helvetica Neue"/>
                <a:sym typeface="Helvetica Neue"/>
              </a:endParaRPr>
            </a:p>
          </p:txBody>
        </p:sp>
        <p:sp>
          <p:nvSpPr>
            <p:cNvPr id="396" name="Google Shape;396;p18"/>
            <p:cNvSpPr/>
            <p:nvPr/>
          </p:nvSpPr>
          <p:spPr>
            <a:xfrm>
              <a:off x="1239291" y="4797152"/>
              <a:ext cx="5512344" cy="276644"/>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8">
                  <a:solidFill>
                    <a:srgbClr val="3F3F3F"/>
                  </a:solidFill>
                  <a:latin typeface="Arial"/>
                  <a:ea typeface="Arial"/>
                  <a:cs typeface="Arial"/>
                  <a:sym typeface="Arial"/>
                </a:rPr>
                <a:t>2.2. Adding SmartThings IoT Devices </a:t>
              </a:r>
              <a:endParaRPr/>
            </a:p>
          </p:txBody>
        </p:sp>
        <p:sp>
          <p:nvSpPr>
            <p:cNvPr id="397" name="Google Shape;397;p18"/>
            <p:cNvSpPr/>
            <p:nvPr/>
          </p:nvSpPr>
          <p:spPr>
            <a:xfrm>
              <a:off x="1056646" y="4795981"/>
              <a:ext cx="35954" cy="251677"/>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6">
                <a:solidFill>
                  <a:srgbClr val="1429A0"/>
                </a:solidFill>
                <a:latin typeface="Helvetica Neue"/>
                <a:ea typeface="Helvetica Neue"/>
                <a:cs typeface="Helvetica Neue"/>
                <a:sym typeface="Helvetica Neue"/>
              </a:endParaRPr>
            </a:p>
          </p:txBody>
        </p:sp>
        <p:sp>
          <p:nvSpPr>
            <p:cNvPr id="398" name="Google Shape;398;p18"/>
            <p:cNvSpPr/>
            <p:nvPr/>
          </p:nvSpPr>
          <p:spPr>
            <a:xfrm>
              <a:off x="1239291" y="5228028"/>
              <a:ext cx="5512344" cy="276644"/>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8">
                  <a:solidFill>
                    <a:srgbClr val="3F3F3F"/>
                  </a:solidFill>
                  <a:latin typeface="Arial"/>
                  <a:ea typeface="Arial"/>
                  <a:cs typeface="Arial"/>
                  <a:sym typeface="Arial"/>
                </a:rPr>
                <a:t>2.3. Controlling IoT </a:t>
              </a:r>
              <a:endParaRPr/>
            </a:p>
          </p:txBody>
        </p:sp>
        <p:sp>
          <p:nvSpPr>
            <p:cNvPr id="399" name="Google Shape;399;p18"/>
            <p:cNvSpPr/>
            <p:nvPr/>
          </p:nvSpPr>
          <p:spPr>
            <a:xfrm>
              <a:off x="1056646" y="5226857"/>
              <a:ext cx="35954" cy="251677"/>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6">
                <a:solidFill>
                  <a:srgbClr val="1429A0"/>
                </a:solidFill>
                <a:latin typeface="Helvetica Neue"/>
                <a:ea typeface="Helvetica Neue"/>
                <a:cs typeface="Helvetica Neue"/>
                <a:sym typeface="Helvetica Neue"/>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19"/>
          <p:cNvPicPr preferRelativeResize="0"/>
          <p:nvPr/>
        </p:nvPicPr>
        <p:blipFill rotWithShape="1">
          <a:blip r:embed="rId3">
            <a:alphaModFix/>
          </a:blip>
          <a:srcRect b="0" l="0" r="0" t="0"/>
          <a:stretch/>
        </p:blipFill>
        <p:spPr>
          <a:xfrm>
            <a:off x="2944187" y="2167588"/>
            <a:ext cx="1851178" cy="3805200"/>
          </a:xfrm>
          <a:prstGeom prst="rect">
            <a:avLst/>
          </a:prstGeom>
          <a:noFill/>
          <a:ln>
            <a:noFill/>
          </a:ln>
        </p:spPr>
      </p:pic>
      <p:pic>
        <p:nvPicPr>
          <p:cNvPr id="406" name="Google Shape;406;p19"/>
          <p:cNvPicPr preferRelativeResize="0"/>
          <p:nvPr/>
        </p:nvPicPr>
        <p:blipFill rotWithShape="1">
          <a:blip r:embed="rId4">
            <a:alphaModFix/>
          </a:blip>
          <a:srcRect b="0" l="0" r="0" t="0"/>
          <a:stretch/>
        </p:blipFill>
        <p:spPr>
          <a:xfrm>
            <a:off x="688624" y="2167588"/>
            <a:ext cx="1851178" cy="3805200"/>
          </a:xfrm>
          <a:prstGeom prst="rect">
            <a:avLst/>
          </a:prstGeom>
          <a:noFill/>
          <a:ln>
            <a:noFill/>
          </a:ln>
        </p:spPr>
      </p:pic>
      <p:sp>
        <p:nvSpPr>
          <p:cNvPr id="407" name="Google Shape;407;p19"/>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2.1. Installing Galaxy Upcycle App</a:t>
            </a:r>
            <a:endParaRPr/>
          </a:p>
        </p:txBody>
      </p:sp>
      <p:sp>
        <p:nvSpPr>
          <p:cNvPr id="408" name="Google Shape;408;p19"/>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409" name="Google Shape;409;p19"/>
          <p:cNvSpPr txBox="1"/>
          <p:nvPr>
            <p:ph idx="4" type="body"/>
          </p:nvPr>
        </p:nvSpPr>
        <p:spPr>
          <a:xfrm>
            <a:off x="541535" y="1523633"/>
            <a:ext cx="8785250" cy="277534"/>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Install Galaxy Upcycle app in Old Galaxy (Click Labs in SmartThings app)</a:t>
            </a:r>
            <a:endParaRPr/>
          </a:p>
        </p:txBody>
      </p:sp>
      <p:sp>
        <p:nvSpPr>
          <p:cNvPr id="410" name="Google Shape;410;p19"/>
          <p:cNvSpPr txBox="1"/>
          <p:nvPr/>
        </p:nvSpPr>
        <p:spPr>
          <a:xfrm>
            <a:off x="5171996" y="5712877"/>
            <a:ext cx="4290217" cy="600164"/>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100">
                <a:solidFill>
                  <a:srgbClr val="FF0000"/>
                </a:solidFill>
                <a:latin typeface="Arial"/>
                <a:ea typeface="Arial"/>
                <a:cs typeface="Arial"/>
                <a:sym typeface="Arial"/>
              </a:rPr>
              <a:t>The Labs feature of Galaxy Upcycle is available in South Korea, USA and UK. In case of other countries, the installation is available only for educational purposes like SIC.</a:t>
            </a:r>
            <a:endParaRPr/>
          </a:p>
        </p:txBody>
      </p:sp>
      <p:sp>
        <p:nvSpPr>
          <p:cNvPr id="411" name="Google Shape;411;p19"/>
          <p:cNvSpPr/>
          <p:nvPr/>
        </p:nvSpPr>
        <p:spPr>
          <a:xfrm>
            <a:off x="1902963" y="3121808"/>
            <a:ext cx="576064" cy="564640"/>
          </a:xfrm>
          <a:prstGeom prst="rect">
            <a:avLst/>
          </a:prstGeom>
          <a:no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Helvetica Neue"/>
              <a:ea typeface="Helvetica Neue"/>
              <a:cs typeface="Helvetica Neue"/>
              <a:sym typeface="Helvetica Neue"/>
            </a:endParaRPr>
          </a:p>
        </p:txBody>
      </p:sp>
      <p:sp>
        <p:nvSpPr>
          <p:cNvPr id="412" name="Google Shape;412;p19"/>
          <p:cNvSpPr/>
          <p:nvPr/>
        </p:nvSpPr>
        <p:spPr>
          <a:xfrm>
            <a:off x="2936776" y="2167588"/>
            <a:ext cx="1841630" cy="3806190"/>
          </a:xfrm>
          <a:prstGeom prst="rect">
            <a:avLst/>
          </a:prstGeom>
          <a:no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Helvetica Neue"/>
              <a:ea typeface="Helvetica Neue"/>
              <a:cs typeface="Helvetica Neue"/>
              <a:sym typeface="Helvetica Neue"/>
            </a:endParaRPr>
          </a:p>
        </p:txBody>
      </p:sp>
      <p:cxnSp>
        <p:nvCxnSpPr>
          <p:cNvPr id="413" name="Google Shape;413;p19"/>
          <p:cNvCxnSpPr/>
          <p:nvPr/>
        </p:nvCxnSpPr>
        <p:spPr>
          <a:xfrm flipH="1">
            <a:off x="2479028" y="2167588"/>
            <a:ext cx="457748" cy="954220"/>
          </a:xfrm>
          <a:prstGeom prst="straightConnector1">
            <a:avLst/>
          </a:prstGeom>
          <a:noFill/>
          <a:ln cap="flat" cmpd="sng" w="25400">
            <a:solidFill>
              <a:srgbClr val="00B0F0"/>
            </a:solidFill>
            <a:prstDash val="solid"/>
            <a:miter lim="800000"/>
            <a:headEnd len="sm" w="sm" type="none"/>
            <a:tailEnd len="sm" w="sm" type="none"/>
          </a:ln>
        </p:spPr>
      </p:cxnSp>
      <p:cxnSp>
        <p:nvCxnSpPr>
          <p:cNvPr id="414" name="Google Shape;414;p19"/>
          <p:cNvCxnSpPr/>
          <p:nvPr/>
        </p:nvCxnSpPr>
        <p:spPr>
          <a:xfrm rot="10800000">
            <a:off x="2479028" y="3686448"/>
            <a:ext cx="457749" cy="2287330"/>
          </a:xfrm>
          <a:prstGeom prst="straightConnector1">
            <a:avLst/>
          </a:prstGeom>
          <a:noFill/>
          <a:ln cap="flat" cmpd="sng" w="25400">
            <a:solidFill>
              <a:srgbClr val="00B0F0"/>
            </a:solidFill>
            <a:prstDash val="solid"/>
            <a:miter lim="800000"/>
            <a:headEnd len="sm" w="sm" type="none"/>
            <a:tailEnd len="sm" w="sm" type="none"/>
          </a:ln>
        </p:spPr>
      </p:cxnSp>
      <p:sp>
        <p:nvSpPr>
          <p:cNvPr id="415" name="Google Shape;415;p19"/>
          <p:cNvSpPr txBox="1"/>
          <p:nvPr>
            <p:ph idx="4" type="body"/>
          </p:nvPr>
        </p:nvSpPr>
        <p:spPr>
          <a:xfrm>
            <a:off x="5269625" y="2178627"/>
            <a:ext cx="3565940" cy="643957"/>
          </a:xfrm>
          <a:prstGeom prst="rect">
            <a:avLst/>
          </a:prstGeom>
          <a:noFill/>
          <a:ln>
            <a:noFill/>
          </a:ln>
        </p:spPr>
        <p:txBody>
          <a:bodyPr anchorCtr="0" anchor="t" bIns="0" lIns="0" spcFirstLastPara="1" rIns="0" wrap="square" tIns="0">
            <a:noAutofit/>
          </a:bodyPr>
          <a:lstStyle/>
          <a:p>
            <a:pPr indent="0" lvl="0" marL="0" rtl="0" algn="l">
              <a:lnSpc>
                <a:spcPct val="138307"/>
              </a:lnSpc>
              <a:spcBef>
                <a:spcPts val="0"/>
              </a:spcBef>
              <a:spcAft>
                <a:spcPts val="0"/>
              </a:spcAft>
              <a:buClr>
                <a:srgbClr val="262626"/>
              </a:buClr>
              <a:buSzPts val="1300"/>
              <a:buNone/>
            </a:pPr>
            <a:r>
              <a:rPr b="1" lang="en-US" u="sng"/>
              <a:t>Process</a:t>
            </a:r>
            <a:endParaRPr/>
          </a:p>
          <a:p>
            <a:pPr indent="0" lvl="0" marL="0" rtl="0" algn="l">
              <a:lnSpc>
                <a:spcPct val="138307"/>
              </a:lnSpc>
              <a:spcBef>
                <a:spcPts val="999"/>
              </a:spcBef>
              <a:spcAft>
                <a:spcPts val="0"/>
              </a:spcAft>
              <a:buClr>
                <a:srgbClr val="262626"/>
              </a:buClr>
              <a:buSzPts val="1300"/>
              <a:buNone/>
            </a:pPr>
            <a:r>
              <a:rPr lang="en-US">
                <a:latin typeface="Malgun Gothic"/>
                <a:ea typeface="Malgun Gothic"/>
                <a:cs typeface="Malgun Gothic"/>
                <a:sym typeface="Malgun Gothic"/>
              </a:rPr>
              <a:t>① </a:t>
            </a:r>
            <a:r>
              <a:rPr lang="en-US"/>
              <a:t>SmartThings app </a:t>
            </a:r>
            <a:endParaRPr/>
          </a:p>
          <a:p>
            <a:pPr indent="0" lvl="0" marL="0" rtl="0" algn="l">
              <a:lnSpc>
                <a:spcPct val="138307"/>
              </a:lnSpc>
              <a:spcBef>
                <a:spcPts val="999"/>
              </a:spcBef>
              <a:spcAft>
                <a:spcPts val="0"/>
              </a:spcAft>
              <a:buClr>
                <a:srgbClr val="262626"/>
              </a:buClr>
              <a:buSzPts val="1300"/>
              <a:buNone/>
            </a:pPr>
            <a:r>
              <a:rPr lang="en-US">
                <a:latin typeface="Malgun Gothic"/>
                <a:ea typeface="Malgun Gothic"/>
                <a:cs typeface="Malgun Gothic"/>
                <a:sym typeface="Malgun Gothic"/>
              </a:rPr>
              <a:t>②</a:t>
            </a:r>
            <a:r>
              <a:rPr lang="en-US"/>
              <a:t> Labs </a:t>
            </a:r>
            <a:endParaRPr/>
          </a:p>
          <a:p>
            <a:pPr indent="0" lvl="0" marL="0" rtl="0" algn="l">
              <a:lnSpc>
                <a:spcPct val="138307"/>
              </a:lnSpc>
              <a:spcBef>
                <a:spcPts val="999"/>
              </a:spcBef>
              <a:spcAft>
                <a:spcPts val="0"/>
              </a:spcAft>
              <a:buClr>
                <a:srgbClr val="262626"/>
              </a:buClr>
              <a:buSzPts val="1300"/>
              <a:buNone/>
            </a:pPr>
            <a:r>
              <a:rPr lang="en-US">
                <a:latin typeface="Malgun Gothic"/>
                <a:ea typeface="Malgun Gothic"/>
                <a:cs typeface="Malgun Gothic"/>
                <a:sym typeface="Malgun Gothic"/>
              </a:rPr>
              <a:t>③ </a:t>
            </a:r>
            <a:r>
              <a:rPr lang="en-US"/>
              <a:t>Galaxy Upcycle </a:t>
            </a:r>
            <a:endParaRPr/>
          </a:p>
        </p:txBody>
      </p:sp>
      <p:sp>
        <p:nvSpPr>
          <p:cNvPr id="416" name="Google Shape;416;p19"/>
          <p:cNvSpPr/>
          <p:nvPr/>
        </p:nvSpPr>
        <p:spPr>
          <a:xfrm>
            <a:off x="2995511" y="4388236"/>
            <a:ext cx="1748530" cy="432048"/>
          </a:xfrm>
          <a:prstGeom prst="rect">
            <a:avLst/>
          </a:prstGeom>
          <a:solidFill>
            <a:srgbClr val="FFFF00">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Helvetica Neue"/>
              <a:ea typeface="Helvetica Neue"/>
              <a:cs typeface="Helvetica Neue"/>
              <a:sym typeface="Helvetica Neue"/>
            </a:endParaRPr>
          </a:p>
        </p:txBody>
      </p:sp>
      <p:sp>
        <p:nvSpPr>
          <p:cNvPr id="417" name="Google Shape;417;p19"/>
          <p:cNvSpPr/>
          <p:nvPr/>
        </p:nvSpPr>
        <p:spPr>
          <a:xfrm>
            <a:off x="455428" y="1977926"/>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B0F0"/>
                </a:solidFill>
                <a:latin typeface="Arial"/>
                <a:ea typeface="Arial"/>
                <a:cs typeface="Arial"/>
                <a:sym typeface="Arial"/>
              </a:rPr>
              <a:t>①</a:t>
            </a:r>
            <a:endParaRPr b="1" sz="1600">
              <a:solidFill>
                <a:srgbClr val="00B0F0"/>
              </a:solidFill>
              <a:latin typeface="Arial"/>
              <a:ea typeface="Arial"/>
              <a:cs typeface="Arial"/>
              <a:sym typeface="Arial"/>
            </a:endParaRPr>
          </a:p>
        </p:txBody>
      </p:sp>
      <p:sp>
        <p:nvSpPr>
          <p:cNvPr id="418" name="Google Shape;418;p19"/>
          <p:cNvSpPr/>
          <p:nvPr/>
        </p:nvSpPr>
        <p:spPr>
          <a:xfrm>
            <a:off x="1664002" y="2822583"/>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B0F0"/>
                </a:solidFill>
                <a:latin typeface="Arial"/>
                <a:ea typeface="Arial"/>
                <a:cs typeface="Arial"/>
                <a:sym typeface="Arial"/>
              </a:rPr>
              <a:t>②</a:t>
            </a:r>
            <a:endParaRPr b="1" sz="1600">
              <a:solidFill>
                <a:srgbClr val="00B0F0"/>
              </a:solidFill>
              <a:latin typeface="Arial"/>
              <a:ea typeface="Arial"/>
              <a:cs typeface="Arial"/>
              <a:sym typeface="Arial"/>
            </a:endParaRPr>
          </a:p>
        </p:txBody>
      </p:sp>
      <p:sp>
        <p:nvSpPr>
          <p:cNvPr id="419" name="Google Shape;419;p19"/>
          <p:cNvSpPr/>
          <p:nvPr/>
        </p:nvSpPr>
        <p:spPr>
          <a:xfrm>
            <a:off x="3829410" y="4237831"/>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B0F0"/>
                </a:solidFill>
                <a:latin typeface="Arial"/>
                <a:ea typeface="Arial"/>
                <a:cs typeface="Arial"/>
                <a:sym typeface="Arial"/>
              </a:rPr>
              <a:t>③</a:t>
            </a:r>
            <a:endParaRPr b="1" sz="1600">
              <a:solidFill>
                <a:srgbClr val="00B0F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p:nvPr/>
        </p:nvSpPr>
        <p:spPr>
          <a:xfrm>
            <a:off x="995082" y="2525875"/>
            <a:ext cx="8494423" cy="15379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2800" u="none" cap="none" strike="noStrike">
                <a:solidFill>
                  <a:srgbClr val="000000"/>
                </a:solidFill>
                <a:latin typeface="Arial"/>
                <a:ea typeface="Arial"/>
                <a:cs typeface="Arial"/>
                <a:sym typeface="Arial"/>
              </a:rPr>
              <a:t>Developing</a:t>
            </a:r>
            <a:br>
              <a:rPr b="0" i="0" lang="en-US" sz="2800" u="none" cap="none" strike="noStrike">
                <a:solidFill>
                  <a:srgbClr val="000000"/>
                </a:solidFill>
                <a:latin typeface="Arial"/>
                <a:ea typeface="Arial"/>
                <a:cs typeface="Arial"/>
                <a:sym typeface="Arial"/>
              </a:rPr>
            </a:br>
            <a:r>
              <a:rPr b="0" i="0" lang="en-US" sz="2800" u="none" cap="none" strike="noStrike">
                <a:solidFill>
                  <a:srgbClr val="000000"/>
                </a:solidFill>
                <a:latin typeface="Arial"/>
                <a:ea typeface="Arial"/>
                <a:cs typeface="Arial"/>
                <a:sym typeface="Arial"/>
              </a:rPr>
              <a:t>SmartThings IoT Device through </a:t>
            </a:r>
            <a:endParaRPr/>
          </a:p>
          <a:p>
            <a:pPr indent="0" lvl="0" marL="0" marR="0" rtl="0" algn="l">
              <a:spcBef>
                <a:spcPts val="0"/>
              </a:spcBef>
              <a:spcAft>
                <a:spcPts val="0"/>
              </a:spcAft>
              <a:buNone/>
            </a:pPr>
            <a:r>
              <a:rPr b="0" i="0" lang="en-US" sz="4394" u="none" cap="none" strike="noStrike">
                <a:solidFill>
                  <a:srgbClr val="1429A0"/>
                </a:solidFill>
                <a:latin typeface="Arial"/>
                <a:ea typeface="Arial"/>
                <a:cs typeface="Arial"/>
                <a:sym typeface="Arial"/>
              </a:rPr>
              <a:t>Galaxy Upcycling</a:t>
            </a:r>
            <a:endParaRPr/>
          </a:p>
        </p:txBody>
      </p:sp>
      <p:sp>
        <p:nvSpPr>
          <p:cNvPr id="91" name="Google Shape;91;p2"/>
          <p:cNvSpPr/>
          <p:nvPr/>
        </p:nvSpPr>
        <p:spPr>
          <a:xfrm>
            <a:off x="995082" y="4581129"/>
            <a:ext cx="1569169" cy="32271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2097" u="none" cap="none" strike="noStrike">
                <a:solidFill>
                  <a:srgbClr val="1428A0"/>
                </a:solidFill>
                <a:latin typeface="Arial"/>
                <a:ea typeface="Arial"/>
                <a:cs typeface="Arial"/>
                <a:sym typeface="Arial"/>
              </a:rPr>
              <a:t>IoT Course</a:t>
            </a:r>
            <a:endParaRPr b="0" i="0" sz="2097" u="none" cap="none" strike="noStrike">
              <a:solidFill>
                <a:srgbClr val="1428A0"/>
              </a:solidFill>
              <a:latin typeface="Arial"/>
              <a:ea typeface="Arial"/>
              <a:cs typeface="Arial"/>
              <a:sym typeface="Arial"/>
            </a:endParaRPr>
          </a:p>
        </p:txBody>
      </p:sp>
      <p:sp>
        <p:nvSpPr>
          <p:cNvPr id="92" name="Google Shape;92;p2"/>
          <p:cNvSpPr/>
          <p:nvPr/>
        </p:nvSpPr>
        <p:spPr>
          <a:xfrm>
            <a:off x="995081" y="2071743"/>
            <a:ext cx="5472686" cy="30738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996" u="none" cap="none" strike="noStrike">
                <a:solidFill>
                  <a:srgbClr val="7F7F7F"/>
                </a:solidFill>
                <a:latin typeface="Arial"/>
                <a:ea typeface="Arial"/>
                <a:cs typeface="Arial"/>
                <a:sym typeface="Arial"/>
              </a:rPr>
              <a:t>Chapter 9. </a:t>
            </a:r>
            <a:endParaRPr b="0" i="0" sz="5393" u="none" cap="none" strike="noStrike">
              <a:solidFill>
                <a:srgbClr val="7F7F7F"/>
              </a:solidFill>
              <a:latin typeface="Arial"/>
              <a:ea typeface="Arial"/>
              <a:cs typeface="Arial"/>
              <a:sym typeface="Arial"/>
            </a:endParaRPr>
          </a:p>
        </p:txBody>
      </p:sp>
      <p:sp>
        <p:nvSpPr>
          <p:cNvPr id="93" name="Google Shape;93;p2"/>
          <p:cNvSpPr/>
          <p:nvPr/>
        </p:nvSpPr>
        <p:spPr>
          <a:xfrm>
            <a:off x="725427" y="2096986"/>
            <a:ext cx="61200" cy="198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8" u="none" cap="none" strike="noStrike">
              <a:solidFill>
                <a:srgbClr val="FFFFFF"/>
              </a:solidFill>
              <a:latin typeface="Calibri"/>
              <a:ea typeface="Calibri"/>
              <a:cs typeface="Calibri"/>
              <a:sym typeface="Calibri"/>
            </a:endParaRPr>
          </a:p>
        </p:txBody>
      </p:sp>
      <p:sp>
        <p:nvSpPr>
          <p:cNvPr id="94" name="Google Shape;94;p2"/>
          <p:cNvSpPr/>
          <p:nvPr/>
        </p:nvSpPr>
        <p:spPr>
          <a:xfrm>
            <a:off x="725428" y="4581112"/>
            <a:ext cx="59931" cy="322751"/>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98" u="none" cap="none" strike="noStrike">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20"/>
          <p:cNvPicPr preferRelativeResize="0"/>
          <p:nvPr/>
        </p:nvPicPr>
        <p:blipFill rotWithShape="1">
          <a:blip r:embed="rId3">
            <a:alphaModFix/>
          </a:blip>
          <a:srcRect b="0" l="0" r="0" t="0"/>
          <a:stretch/>
        </p:blipFill>
        <p:spPr>
          <a:xfrm>
            <a:off x="7336114" y="2167589"/>
            <a:ext cx="1851178" cy="3805200"/>
          </a:xfrm>
          <a:prstGeom prst="rect">
            <a:avLst/>
          </a:prstGeom>
          <a:noFill/>
          <a:ln>
            <a:noFill/>
          </a:ln>
        </p:spPr>
      </p:pic>
      <p:pic>
        <p:nvPicPr>
          <p:cNvPr id="426" name="Google Shape;426;p20"/>
          <p:cNvPicPr preferRelativeResize="0"/>
          <p:nvPr/>
        </p:nvPicPr>
        <p:blipFill rotWithShape="1">
          <a:blip r:embed="rId4">
            <a:alphaModFix/>
          </a:blip>
          <a:srcRect b="0" l="0" r="0" t="0"/>
          <a:stretch/>
        </p:blipFill>
        <p:spPr>
          <a:xfrm>
            <a:off x="5169506" y="2167589"/>
            <a:ext cx="1851178" cy="3805200"/>
          </a:xfrm>
          <a:prstGeom prst="rect">
            <a:avLst/>
          </a:prstGeom>
          <a:noFill/>
          <a:ln>
            <a:noFill/>
          </a:ln>
        </p:spPr>
      </p:pic>
      <p:pic>
        <p:nvPicPr>
          <p:cNvPr id="427" name="Google Shape;427;p20"/>
          <p:cNvPicPr preferRelativeResize="0"/>
          <p:nvPr/>
        </p:nvPicPr>
        <p:blipFill rotWithShape="1">
          <a:blip r:embed="rId5">
            <a:alphaModFix/>
          </a:blip>
          <a:srcRect b="0" l="0" r="0" t="0"/>
          <a:stretch/>
        </p:blipFill>
        <p:spPr>
          <a:xfrm>
            <a:off x="3002416" y="2167589"/>
            <a:ext cx="1851178" cy="3805200"/>
          </a:xfrm>
          <a:prstGeom prst="rect">
            <a:avLst/>
          </a:prstGeom>
          <a:noFill/>
          <a:ln>
            <a:noFill/>
          </a:ln>
        </p:spPr>
      </p:pic>
      <p:pic>
        <p:nvPicPr>
          <p:cNvPr id="428" name="Google Shape;428;p20"/>
          <p:cNvPicPr preferRelativeResize="0"/>
          <p:nvPr/>
        </p:nvPicPr>
        <p:blipFill rotWithShape="1">
          <a:blip r:embed="rId6">
            <a:alphaModFix/>
          </a:blip>
          <a:srcRect b="0" l="0" r="0" t="0"/>
          <a:stretch/>
        </p:blipFill>
        <p:spPr>
          <a:xfrm>
            <a:off x="835327" y="2168083"/>
            <a:ext cx="1851178" cy="3805200"/>
          </a:xfrm>
          <a:prstGeom prst="rect">
            <a:avLst/>
          </a:prstGeom>
          <a:noFill/>
          <a:ln>
            <a:noFill/>
          </a:ln>
        </p:spPr>
      </p:pic>
      <p:sp>
        <p:nvSpPr>
          <p:cNvPr id="429" name="Google Shape;429;p20"/>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2.1. Installing Galaxy Upcycle App</a:t>
            </a:r>
            <a:endParaRPr/>
          </a:p>
        </p:txBody>
      </p:sp>
      <p:sp>
        <p:nvSpPr>
          <p:cNvPr id="430" name="Google Shape;430;p20"/>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431" name="Google Shape;431;p20"/>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Install Galaxy Upcycle app in Old Galaxy (Click Labs in SmartThings app)</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21"/>
          <p:cNvPicPr preferRelativeResize="0"/>
          <p:nvPr/>
        </p:nvPicPr>
        <p:blipFill rotWithShape="1">
          <a:blip r:embed="rId3">
            <a:alphaModFix/>
          </a:blip>
          <a:srcRect b="0" l="0" r="0" t="0"/>
          <a:stretch/>
        </p:blipFill>
        <p:spPr>
          <a:xfrm>
            <a:off x="488591" y="1875106"/>
            <a:ext cx="2101621" cy="4320000"/>
          </a:xfrm>
          <a:prstGeom prst="rect">
            <a:avLst/>
          </a:prstGeom>
          <a:noFill/>
          <a:ln>
            <a:noFill/>
          </a:ln>
        </p:spPr>
      </p:pic>
      <p:pic>
        <p:nvPicPr>
          <p:cNvPr id="438" name="Google Shape;438;p21"/>
          <p:cNvPicPr preferRelativeResize="0"/>
          <p:nvPr/>
        </p:nvPicPr>
        <p:blipFill rotWithShape="1">
          <a:blip r:embed="rId4">
            <a:alphaModFix/>
          </a:blip>
          <a:srcRect b="0" l="0" r="0" t="0"/>
          <a:stretch/>
        </p:blipFill>
        <p:spPr>
          <a:xfrm>
            <a:off x="7301392" y="1875106"/>
            <a:ext cx="2101621" cy="4320000"/>
          </a:xfrm>
          <a:prstGeom prst="rect">
            <a:avLst/>
          </a:prstGeom>
          <a:noFill/>
          <a:ln>
            <a:noFill/>
          </a:ln>
        </p:spPr>
      </p:pic>
      <p:pic>
        <p:nvPicPr>
          <p:cNvPr id="439" name="Google Shape;439;p21"/>
          <p:cNvPicPr preferRelativeResize="0"/>
          <p:nvPr/>
        </p:nvPicPr>
        <p:blipFill rotWithShape="1">
          <a:blip r:embed="rId5">
            <a:alphaModFix/>
          </a:blip>
          <a:srcRect b="0" l="0" r="0" t="0"/>
          <a:stretch/>
        </p:blipFill>
        <p:spPr>
          <a:xfrm>
            <a:off x="5030460" y="1875106"/>
            <a:ext cx="2101621" cy="4320000"/>
          </a:xfrm>
          <a:prstGeom prst="rect">
            <a:avLst/>
          </a:prstGeom>
          <a:noFill/>
          <a:ln>
            <a:noFill/>
          </a:ln>
        </p:spPr>
      </p:pic>
      <p:pic>
        <p:nvPicPr>
          <p:cNvPr id="440" name="Google Shape;440;p21"/>
          <p:cNvPicPr preferRelativeResize="0"/>
          <p:nvPr/>
        </p:nvPicPr>
        <p:blipFill rotWithShape="1">
          <a:blip r:embed="rId6">
            <a:alphaModFix/>
          </a:blip>
          <a:srcRect b="0" l="0" r="0" t="0"/>
          <a:stretch/>
        </p:blipFill>
        <p:spPr>
          <a:xfrm>
            <a:off x="2759528" y="1875106"/>
            <a:ext cx="2101621" cy="4320000"/>
          </a:xfrm>
          <a:prstGeom prst="rect">
            <a:avLst/>
          </a:prstGeom>
          <a:noFill/>
          <a:ln>
            <a:noFill/>
          </a:ln>
        </p:spPr>
      </p:pic>
      <p:sp>
        <p:nvSpPr>
          <p:cNvPr id="441" name="Google Shape;441;p21"/>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2.1. Installing Galaxy Upcycle App</a:t>
            </a:r>
            <a:endParaRPr/>
          </a:p>
        </p:txBody>
      </p:sp>
      <p:sp>
        <p:nvSpPr>
          <p:cNvPr id="442" name="Google Shape;442;p21"/>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443" name="Google Shape;443;p21"/>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Install Galaxy Upcycle app in Old Galaxy (Click Labs in SmartThings app)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22"/>
          <p:cNvPicPr preferRelativeResize="0"/>
          <p:nvPr/>
        </p:nvPicPr>
        <p:blipFill rotWithShape="1">
          <a:blip r:embed="rId3">
            <a:alphaModFix/>
          </a:blip>
          <a:srcRect b="0" l="0" r="0" t="0"/>
          <a:stretch/>
        </p:blipFill>
        <p:spPr>
          <a:xfrm>
            <a:off x="5961112" y="2348880"/>
            <a:ext cx="1838919" cy="3780000"/>
          </a:xfrm>
          <a:prstGeom prst="rect">
            <a:avLst/>
          </a:prstGeom>
          <a:noFill/>
          <a:ln>
            <a:noFill/>
          </a:ln>
        </p:spPr>
      </p:pic>
      <p:pic>
        <p:nvPicPr>
          <p:cNvPr id="450" name="Google Shape;450;p22"/>
          <p:cNvPicPr preferRelativeResize="0"/>
          <p:nvPr/>
        </p:nvPicPr>
        <p:blipFill rotWithShape="1">
          <a:blip r:embed="rId4">
            <a:alphaModFix/>
          </a:blip>
          <a:srcRect b="0" l="0" r="0" t="0"/>
          <a:stretch/>
        </p:blipFill>
        <p:spPr>
          <a:xfrm>
            <a:off x="4016896" y="2348880"/>
            <a:ext cx="1838919" cy="3780000"/>
          </a:xfrm>
          <a:prstGeom prst="rect">
            <a:avLst/>
          </a:prstGeom>
          <a:noFill/>
          <a:ln>
            <a:noFill/>
          </a:ln>
        </p:spPr>
      </p:pic>
      <p:pic>
        <p:nvPicPr>
          <p:cNvPr id="451" name="Google Shape;451;p22"/>
          <p:cNvPicPr preferRelativeResize="0"/>
          <p:nvPr/>
        </p:nvPicPr>
        <p:blipFill rotWithShape="1">
          <a:blip r:embed="rId5">
            <a:alphaModFix/>
          </a:blip>
          <a:srcRect b="0" l="0" r="0" t="0"/>
          <a:stretch/>
        </p:blipFill>
        <p:spPr>
          <a:xfrm>
            <a:off x="2072680" y="2348880"/>
            <a:ext cx="1838919" cy="3780000"/>
          </a:xfrm>
          <a:prstGeom prst="rect">
            <a:avLst/>
          </a:prstGeom>
          <a:noFill/>
          <a:ln>
            <a:noFill/>
          </a:ln>
        </p:spPr>
      </p:pic>
      <p:pic>
        <p:nvPicPr>
          <p:cNvPr id="452" name="Google Shape;452;p22"/>
          <p:cNvPicPr preferRelativeResize="0"/>
          <p:nvPr/>
        </p:nvPicPr>
        <p:blipFill rotWithShape="1">
          <a:blip r:embed="rId6">
            <a:alphaModFix/>
          </a:blip>
          <a:srcRect b="0" l="0" r="0" t="0"/>
          <a:stretch/>
        </p:blipFill>
        <p:spPr>
          <a:xfrm>
            <a:off x="128464" y="2348880"/>
            <a:ext cx="1838919" cy="3780000"/>
          </a:xfrm>
          <a:prstGeom prst="rect">
            <a:avLst/>
          </a:prstGeom>
          <a:noFill/>
          <a:ln>
            <a:noFill/>
          </a:ln>
        </p:spPr>
      </p:pic>
      <p:pic>
        <p:nvPicPr>
          <p:cNvPr id="453" name="Google Shape;453;p22"/>
          <p:cNvPicPr preferRelativeResize="0"/>
          <p:nvPr/>
        </p:nvPicPr>
        <p:blipFill rotWithShape="1">
          <a:blip r:embed="rId7">
            <a:alphaModFix/>
          </a:blip>
          <a:srcRect b="0" l="0" r="0" t="0"/>
          <a:stretch/>
        </p:blipFill>
        <p:spPr>
          <a:xfrm>
            <a:off x="7905328" y="2348880"/>
            <a:ext cx="1838919" cy="3780000"/>
          </a:xfrm>
          <a:prstGeom prst="rect">
            <a:avLst/>
          </a:prstGeom>
          <a:noFill/>
          <a:ln>
            <a:noFill/>
          </a:ln>
        </p:spPr>
      </p:pic>
      <p:sp>
        <p:nvSpPr>
          <p:cNvPr id="454" name="Google Shape;454;p22"/>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2.2. Adding SmartThings IoT Devices </a:t>
            </a:r>
            <a:endParaRPr/>
          </a:p>
        </p:txBody>
      </p:sp>
      <p:sp>
        <p:nvSpPr>
          <p:cNvPr id="455" name="Google Shape;455;p22"/>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456" name="Google Shape;456;p22"/>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Enable hidden features in advance</a:t>
            </a:r>
            <a:endParaRPr/>
          </a:p>
        </p:txBody>
      </p:sp>
      <p:sp>
        <p:nvSpPr>
          <p:cNvPr id="457" name="Google Shape;457;p22"/>
          <p:cNvSpPr txBox="1"/>
          <p:nvPr/>
        </p:nvSpPr>
        <p:spPr>
          <a:xfrm>
            <a:off x="669405" y="1883593"/>
            <a:ext cx="8914726" cy="350481"/>
          </a:xfrm>
          <a:prstGeom prst="rect">
            <a:avLst/>
          </a:prstGeom>
          <a:noFill/>
          <a:ln>
            <a:noFill/>
          </a:ln>
        </p:spPr>
        <p:txBody>
          <a:bodyPr anchorCtr="0" anchor="t" bIns="45700" lIns="45700" spcFirstLastPara="1" rIns="45700" wrap="square" tIns="45700">
            <a:spAutoFit/>
          </a:bodyPr>
          <a:lstStyle/>
          <a:p>
            <a:pPr indent="-285750" lvl="0" marL="285750" marR="0" rtl="0" algn="l">
              <a:lnSpc>
                <a:spcPct val="120000"/>
              </a:lnSpc>
              <a:spcBef>
                <a:spcPts val="0"/>
              </a:spcBef>
              <a:spcAft>
                <a:spcPts val="0"/>
              </a:spcAft>
              <a:buClr>
                <a:srgbClr val="193EB0"/>
              </a:buClr>
              <a:buSzPts val="1398"/>
              <a:buFont typeface="Helvetica Neue"/>
              <a:buChar char="‣"/>
            </a:pPr>
            <a:r>
              <a:rPr lang="en-US" sz="1398">
                <a:solidFill>
                  <a:srgbClr val="262626"/>
                </a:solidFill>
                <a:latin typeface="Arial"/>
                <a:ea typeface="Arial"/>
                <a:cs typeface="Arial"/>
                <a:sym typeface="Arial"/>
              </a:rPr>
              <a:t>To enable hidden features, tab image 10 times in welcome page, type SIC id/pw and save&amp;restart</a:t>
            </a:r>
            <a:endParaRPr sz="1398">
              <a:solidFill>
                <a:srgbClr val="262626"/>
              </a:solidFill>
              <a:latin typeface="Arial"/>
              <a:ea typeface="Arial"/>
              <a:cs typeface="Arial"/>
              <a:sym typeface="Arial"/>
            </a:endParaRPr>
          </a:p>
        </p:txBody>
      </p:sp>
      <p:sp>
        <p:nvSpPr>
          <p:cNvPr id="458" name="Google Shape;458;p22"/>
          <p:cNvSpPr/>
          <p:nvPr/>
        </p:nvSpPr>
        <p:spPr>
          <a:xfrm>
            <a:off x="2144511" y="4944632"/>
            <a:ext cx="322715" cy="144016"/>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59" name="Google Shape;459;p22"/>
          <p:cNvSpPr/>
          <p:nvPr/>
        </p:nvSpPr>
        <p:spPr>
          <a:xfrm>
            <a:off x="2161852" y="5337352"/>
            <a:ext cx="610747" cy="144016"/>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60" name="Google Shape;460;p22"/>
          <p:cNvSpPr/>
          <p:nvPr/>
        </p:nvSpPr>
        <p:spPr>
          <a:xfrm>
            <a:off x="5498283" y="2803931"/>
            <a:ext cx="322715" cy="399237"/>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61" name="Google Shape;461;p22"/>
          <p:cNvSpPr/>
          <p:nvPr/>
        </p:nvSpPr>
        <p:spPr>
          <a:xfrm>
            <a:off x="7123074" y="5595888"/>
            <a:ext cx="322715" cy="144016"/>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23"/>
          <p:cNvPicPr preferRelativeResize="0"/>
          <p:nvPr/>
        </p:nvPicPr>
        <p:blipFill rotWithShape="1">
          <a:blip r:embed="rId3">
            <a:alphaModFix/>
          </a:blip>
          <a:srcRect b="0" l="0" r="0" t="0"/>
          <a:stretch/>
        </p:blipFill>
        <p:spPr>
          <a:xfrm>
            <a:off x="7459892" y="1926396"/>
            <a:ext cx="2101621" cy="4320000"/>
          </a:xfrm>
          <a:prstGeom prst="rect">
            <a:avLst/>
          </a:prstGeom>
          <a:noFill/>
          <a:ln>
            <a:noFill/>
          </a:ln>
        </p:spPr>
      </p:pic>
      <p:pic>
        <p:nvPicPr>
          <p:cNvPr id="468" name="Google Shape;468;p23"/>
          <p:cNvPicPr preferRelativeResize="0"/>
          <p:nvPr/>
        </p:nvPicPr>
        <p:blipFill rotWithShape="1">
          <a:blip r:embed="rId4">
            <a:alphaModFix/>
          </a:blip>
          <a:srcRect b="0" l="0" r="0" t="0"/>
          <a:stretch/>
        </p:blipFill>
        <p:spPr>
          <a:xfrm>
            <a:off x="2707364" y="1926396"/>
            <a:ext cx="2101621" cy="4320000"/>
          </a:xfrm>
          <a:prstGeom prst="rect">
            <a:avLst/>
          </a:prstGeom>
          <a:noFill/>
          <a:ln>
            <a:noFill/>
          </a:ln>
        </p:spPr>
      </p:pic>
      <p:pic>
        <p:nvPicPr>
          <p:cNvPr id="469" name="Google Shape;469;p23"/>
          <p:cNvPicPr preferRelativeResize="0"/>
          <p:nvPr/>
        </p:nvPicPr>
        <p:blipFill rotWithShape="1">
          <a:blip r:embed="rId5">
            <a:alphaModFix/>
          </a:blip>
          <a:srcRect b="0" l="0" r="0" t="0"/>
          <a:stretch/>
        </p:blipFill>
        <p:spPr>
          <a:xfrm>
            <a:off x="331100" y="1926396"/>
            <a:ext cx="2101621" cy="4320000"/>
          </a:xfrm>
          <a:prstGeom prst="rect">
            <a:avLst/>
          </a:prstGeom>
          <a:noFill/>
          <a:ln>
            <a:noFill/>
          </a:ln>
        </p:spPr>
      </p:pic>
      <p:pic>
        <p:nvPicPr>
          <p:cNvPr id="470" name="Google Shape;470;p23"/>
          <p:cNvPicPr preferRelativeResize="0"/>
          <p:nvPr/>
        </p:nvPicPr>
        <p:blipFill rotWithShape="1">
          <a:blip r:embed="rId6">
            <a:alphaModFix/>
          </a:blip>
          <a:srcRect b="0" l="0" r="0" t="0"/>
          <a:stretch/>
        </p:blipFill>
        <p:spPr>
          <a:xfrm>
            <a:off x="5083628" y="1926396"/>
            <a:ext cx="2101621" cy="4320000"/>
          </a:xfrm>
          <a:prstGeom prst="rect">
            <a:avLst/>
          </a:prstGeom>
          <a:noFill/>
          <a:ln>
            <a:noFill/>
          </a:ln>
        </p:spPr>
      </p:pic>
      <p:sp>
        <p:nvSpPr>
          <p:cNvPr id="471" name="Google Shape;471;p23"/>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2.2. Adding SmartThings IoT Devices </a:t>
            </a:r>
            <a:endParaRPr/>
          </a:p>
        </p:txBody>
      </p:sp>
      <p:sp>
        <p:nvSpPr>
          <p:cNvPr id="472" name="Google Shape;472;p23"/>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473" name="Google Shape;473;p23"/>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Add Light sensor, Sound sensor and Flashlight (Option 1) (1/2)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24"/>
          <p:cNvPicPr preferRelativeResize="0"/>
          <p:nvPr/>
        </p:nvPicPr>
        <p:blipFill rotWithShape="1">
          <a:blip r:embed="rId3">
            <a:alphaModFix/>
          </a:blip>
          <a:srcRect b="0" l="0" r="0" t="0"/>
          <a:stretch/>
        </p:blipFill>
        <p:spPr>
          <a:xfrm>
            <a:off x="7457541" y="1926396"/>
            <a:ext cx="2101621" cy="4320000"/>
          </a:xfrm>
          <a:prstGeom prst="rect">
            <a:avLst/>
          </a:prstGeom>
          <a:noFill/>
          <a:ln>
            <a:noFill/>
          </a:ln>
        </p:spPr>
      </p:pic>
      <p:pic>
        <p:nvPicPr>
          <p:cNvPr id="480" name="Google Shape;480;p24"/>
          <p:cNvPicPr preferRelativeResize="0"/>
          <p:nvPr/>
        </p:nvPicPr>
        <p:blipFill rotWithShape="1">
          <a:blip r:embed="rId4">
            <a:alphaModFix/>
          </a:blip>
          <a:srcRect b="0" l="0" r="0" t="0"/>
          <a:stretch/>
        </p:blipFill>
        <p:spPr>
          <a:xfrm>
            <a:off x="5083627" y="1926396"/>
            <a:ext cx="2101621" cy="4320000"/>
          </a:xfrm>
          <a:prstGeom prst="rect">
            <a:avLst/>
          </a:prstGeom>
          <a:noFill/>
          <a:ln>
            <a:noFill/>
          </a:ln>
        </p:spPr>
      </p:pic>
      <p:pic>
        <p:nvPicPr>
          <p:cNvPr id="481" name="Google Shape;481;p24"/>
          <p:cNvPicPr preferRelativeResize="0"/>
          <p:nvPr/>
        </p:nvPicPr>
        <p:blipFill rotWithShape="1">
          <a:blip r:embed="rId5">
            <a:alphaModFix/>
          </a:blip>
          <a:srcRect b="0" l="0" r="0" t="0"/>
          <a:stretch/>
        </p:blipFill>
        <p:spPr>
          <a:xfrm>
            <a:off x="2709713" y="1926396"/>
            <a:ext cx="2101621" cy="4320000"/>
          </a:xfrm>
          <a:prstGeom prst="rect">
            <a:avLst/>
          </a:prstGeom>
          <a:noFill/>
          <a:ln>
            <a:noFill/>
          </a:ln>
        </p:spPr>
      </p:pic>
      <p:pic>
        <p:nvPicPr>
          <p:cNvPr id="482" name="Google Shape;482;p24"/>
          <p:cNvPicPr preferRelativeResize="0"/>
          <p:nvPr/>
        </p:nvPicPr>
        <p:blipFill rotWithShape="1">
          <a:blip r:embed="rId6">
            <a:alphaModFix/>
          </a:blip>
          <a:srcRect b="0" l="0" r="0" t="0"/>
          <a:stretch/>
        </p:blipFill>
        <p:spPr>
          <a:xfrm>
            <a:off x="335799" y="1926396"/>
            <a:ext cx="2101621" cy="4320000"/>
          </a:xfrm>
          <a:prstGeom prst="rect">
            <a:avLst/>
          </a:prstGeom>
          <a:noFill/>
          <a:ln>
            <a:noFill/>
          </a:ln>
        </p:spPr>
      </p:pic>
      <p:sp>
        <p:nvSpPr>
          <p:cNvPr id="483" name="Google Shape;483;p24"/>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2.2. Adding SmartThings IoT Devices </a:t>
            </a:r>
            <a:endParaRPr/>
          </a:p>
        </p:txBody>
      </p:sp>
      <p:sp>
        <p:nvSpPr>
          <p:cNvPr id="484" name="Google Shape;484;p24"/>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485" name="Google Shape;485;p24"/>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Add Light sensor, Sound sensor and Flashlight (Option 1) (2/2)</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25"/>
          <p:cNvPicPr preferRelativeResize="0"/>
          <p:nvPr/>
        </p:nvPicPr>
        <p:blipFill rotWithShape="1">
          <a:blip r:embed="rId3">
            <a:alphaModFix/>
          </a:blip>
          <a:srcRect b="0" l="0" r="0" t="0"/>
          <a:stretch/>
        </p:blipFill>
        <p:spPr>
          <a:xfrm>
            <a:off x="7459890" y="1926396"/>
            <a:ext cx="2101621" cy="4320000"/>
          </a:xfrm>
          <a:prstGeom prst="rect">
            <a:avLst/>
          </a:prstGeom>
          <a:noFill/>
          <a:ln>
            <a:noFill/>
          </a:ln>
        </p:spPr>
      </p:pic>
      <p:pic>
        <p:nvPicPr>
          <p:cNvPr id="492" name="Google Shape;492;p25"/>
          <p:cNvPicPr preferRelativeResize="0"/>
          <p:nvPr/>
        </p:nvPicPr>
        <p:blipFill rotWithShape="1">
          <a:blip r:embed="rId4">
            <a:alphaModFix/>
          </a:blip>
          <a:srcRect b="0" l="0" r="0" t="0"/>
          <a:stretch/>
        </p:blipFill>
        <p:spPr>
          <a:xfrm>
            <a:off x="2707364" y="1926396"/>
            <a:ext cx="2101621" cy="4320000"/>
          </a:xfrm>
          <a:prstGeom prst="rect">
            <a:avLst/>
          </a:prstGeom>
          <a:noFill/>
          <a:ln>
            <a:noFill/>
          </a:ln>
        </p:spPr>
      </p:pic>
      <p:pic>
        <p:nvPicPr>
          <p:cNvPr id="493" name="Google Shape;493;p25"/>
          <p:cNvPicPr preferRelativeResize="0"/>
          <p:nvPr/>
        </p:nvPicPr>
        <p:blipFill rotWithShape="1">
          <a:blip r:embed="rId5">
            <a:alphaModFix/>
          </a:blip>
          <a:srcRect b="0" l="0" r="0" t="0"/>
          <a:stretch/>
        </p:blipFill>
        <p:spPr>
          <a:xfrm>
            <a:off x="331099" y="1926396"/>
            <a:ext cx="2101621" cy="4320000"/>
          </a:xfrm>
          <a:prstGeom prst="rect">
            <a:avLst/>
          </a:prstGeom>
          <a:noFill/>
          <a:ln>
            <a:noFill/>
          </a:ln>
        </p:spPr>
      </p:pic>
      <p:sp>
        <p:nvSpPr>
          <p:cNvPr id="494" name="Google Shape;494;p25"/>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2.2. Adding SmartThings IoT Devices </a:t>
            </a:r>
            <a:endParaRPr/>
          </a:p>
        </p:txBody>
      </p:sp>
      <p:sp>
        <p:nvSpPr>
          <p:cNvPr id="495" name="Google Shape;495;p25"/>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496" name="Google Shape;496;p25"/>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Add Light sensor and Camera (Option 2) (1/2)</a:t>
            </a:r>
            <a:endParaRPr/>
          </a:p>
        </p:txBody>
      </p:sp>
      <p:pic>
        <p:nvPicPr>
          <p:cNvPr id="497" name="Google Shape;497;p25"/>
          <p:cNvPicPr preferRelativeResize="0"/>
          <p:nvPr/>
        </p:nvPicPr>
        <p:blipFill rotWithShape="1">
          <a:blip r:embed="rId6">
            <a:alphaModFix/>
          </a:blip>
          <a:srcRect b="0" l="0" r="0" t="0"/>
          <a:stretch/>
        </p:blipFill>
        <p:spPr>
          <a:xfrm>
            <a:off x="5083627" y="1926396"/>
            <a:ext cx="2101621" cy="4320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26"/>
          <p:cNvPicPr preferRelativeResize="0"/>
          <p:nvPr/>
        </p:nvPicPr>
        <p:blipFill rotWithShape="1">
          <a:blip r:embed="rId3">
            <a:alphaModFix/>
          </a:blip>
          <a:srcRect b="0" l="0" r="0" t="0"/>
          <a:stretch/>
        </p:blipFill>
        <p:spPr>
          <a:xfrm>
            <a:off x="6235755" y="1923995"/>
            <a:ext cx="2101621" cy="4320000"/>
          </a:xfrm>
          <a:prstGeom prst="rect">
            <a:avLst/>
          </a:prstGeom>
          <a:noFill/>
          <a:ln>
            <a:noFill/>
          </a:ln>
        </p:spPr>
      </p:pic>
      <p:pic>
        <p:nvPicPr>
          <p:cNvPr id="504" name="Google Shape;504;p26"/>
          <p:cNvPicPr preferRelativeResize="0"/>
          <p:nvPr/>
        </p:nvPicPr>
        <p:blipFill rotWithShape="1">
          <a:blip r:embed="rId4">
            <a:alphaModFix/>
          </a:blip>
          <a:srcRect b="0" l="0" r="0" t="0"/>
          <a:stretch/>
        </p:blipFill>
        <p:spPr>
          <a:xfrm>
            <a:off x="1267203" y="1923995"/>
            <a:ext cx="2101621" cy="4320000"/>
          </a:xfrm>
          <a:prstGeom prst="rect">
            <a:avLst/>
          </a:prstGeom>
          <a:noFill/>
          <a:ln>
            <a:noFill/>
          </a:ln>
        </p:spPr>
      </p:pic>
      <p:pic>
        <p:nvPicPr>
          <p:cNvPr id="505" name="Google Shape;505;p26"/>
          <p:cNvPicPr preferRelativeResize="0"/>
          <p:nvPr/>
        </p:nvPicPr>
        <p:blipFill rotWithShape="1">
          <a:blip r:embed="rId5">
            <a:alphaModFix/>
          </a:blip>
          <a:srcRect b="0" l="0" r="0" t="0"/>
          <a:stretch/>
        </p:blipFill>
        <p:spPr>
          <a:xfrm>
            <a:off x="3751480" y="1923995"/>
            <a:ext cx="2101621" cy="4320000"/>
          </a:xfrm>
          <a:prstGeom prst="rect">
            <a:avLst/>
          </a:prstGeom>
          <a:noFill/>
          <a:ln>
            <a:noFill/>
          </a:ln>
        </p:spPr>
      </p:pic>
      <p:sp>
        <p:nvSpPr>
          <p:cNvPr id="506" name="Google Shape;506;p26"/>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2.2. Adding SmartThings IoT Devices </a:t>
            </a:r>
            <a:endParaRPr/>
          </a:p>
        </p:txBody>
      </p:sp>
      <p:sp>
        <p:nvSpPr>
          <p:cNvPr id="507" name="Google Shape;507;p26"/>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508" name="Google Shape;508;p26"/>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Add Light sensor and Camera (Option 2) (2/2)</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cxnSp>
        <p:nvCxnSpPr>
          <p:cNvPr id="514" name="Google Shape;514;p27"/>
          <p:cNvCxnSpPr/>
          <p:nvPr/>
        </p:nvCxnSpPr>
        <p:spPr>
          <a:xfrm>
            <a:off x="5482308" y="2799083"/>
            <a:ext cx="1613298" cy="910333"/>
          </a:xfrm>
          <a:prstGeom prst="straightConnector1">
            <a:avLst/>
          </a:prstGeom>
          <a:noFill/>
          <a:ln cap="flat" cmpd="sng" w="9525">
            <a:solidFill>
              <a:srgbClr val="000000"/>
            </a:solidFill>
            <a:prstDash val="solid"/>
            <a:miter lim="8000"/>
            <a:headEnd len="med" w="med" type="triangle"/>
            <a:tailEnd len="med" w="med" type="triangle"/>
          </a:ln>
        </p:spPr>
      </p:cxnSp>
      <p:sp>
        <p:nvSpPr>
          <p:cNvPr id="515" name="Google Shape;515;p27"/>
          <p:cNvSpPr/>
          <p:nvPr/>
        </p:nvSpPr>
        <p:spPr>
          <a:xfrm flipH="1" rot="10800000">
            <a:off x="2432720" y="2413395"/>
            <a:ext cx="1595358" cy="390441"/>
          </a:xfrm>
          <a:custGeom>
            <a:rect b="b" l="l" r="r" t="t"/>
            <a:pathLst>
              <a:path extrusionOk="0" h="21600" w="21600">
                <a:moveTo>
                  <a:pt x="21600" y="0"/>
                </a:moveTo>
                <a:lnTo>
                  <a:pt x="0" y="21600"/>
                </a:lnTo>
              </a:path>
            </a:pathLst>
          </a:custGeom>
          <a:noFill/>
          <a:ln cap="flat" cmpd="sng" w="9525">
            <a:solidFill>
              <a:srgbClr val="000000"/>
            </a:solidFill>
            <a:prstDash val="solid"/>
            <a:miter lim="8000"/>
            <a:headEnd len="med" w="med" type="triangl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27"/>
          <p:cNvSpPr txBox="1"/>
          <p:nvPr/>
        </p:nvSpPr>
        <p:spPr>
          <a:xfrm rot="826652">
            <a:off x="2908824" y="2324828"/>
            <a:ext cx="800377"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sp>
        <p:nvSpPr>
          <p:cNvPr id="517" name="Google Shape;517;p27"/>
          <p:cNvSpPr/>
          <p:nvPr/>
        </p:nvSpPr>
        <p:spPr>
          <a:xfrm>
            <a:off x="2264648" y="2996953"/>
            <a:ext cx="1763431" cy="982821"/>
          </a:xfrm>
          <a:custGeom>
            <a:rect b="b" l="l" r="r" t="t"/>
            <a:pathLst>
              <a:path extrusionOk="0" h="21600" w="21600">
                <a:moveTo>
                  <a:pt x="21600" y="0"/>
                </a:moveTo>
                <a:lnTo>
                  <a:pt x="0" y="21600"/>
                </a:lnTo>
              </a:path>
            </a:pathLst>
          </a:custGeom>
          <a:noFill/>
          <a:ln cap="flat" cmpd="sng" w="9525">
            <a:solidFill>
              <a:srgbClr val="000000"/>
            </a:solidFill>
            <a:prstDash val="solid"/>
            <a:miter lim="8000"/>
            <a:headEnd len="med" w="med" type="triangl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518" name="Google Shape;518;p27"/>
          <p:cNvCxnSpPr/>
          <p:nvPr/>
        </p:nvCxnSpPr>
        <p:spPr>
          <a:xfrm flipH="1" rot="10800000">
            <a:off x="3809335" y="4233404"/>
            <a:ext cx="2322081" cy="603400"/>
          </a:xfrm>
          <a:prstGeom prst="straightConnector1">
            <a:avLst/>
          </a:prstGeom>
          <a:noFill/>
          <a:ln cap="flat" cmpd="sng" w="9525">
            <a:solidFill>
              <a:srgbClr val="000000"/>
            </a:solidFill>
            <a:prstDash val="solid"/>
            <a:miter lim="8000"/>
            <a:headEnd len="med" w="med" type="triangle"/>
            <a:tailEnd len="med" w="med" type="triangle"/>
          </a:ln>
        </p:spPr>
      </p:cxnSp>
      <p:sp>
        <p:nvSpPr>
          <p:cNvPr id="519" name="Google Shape;519;p27"/>
          <p:cNvSpPr txBox="1"/>
          <p:nvPr/>
        </p:nvSpPr>
        <p:spPr>
          <a:xfrm rot="1601993">
            <a:off x="6050497" y="2953529"/>
            <a:ext cx="739944"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grpSp>
        <p:nvGrpSpPr>
          <p:cNvPr id="520" name="Google Shape;520;p27"/>
          <p:cNvGrpSpPr/>
          <p:nvPr/>
        </p:nvGrpSpPr>
        <p:grpSpPr>
          <a:xfrm>
            <a:off x="7615206" y="3316642"/>
            <a:ext cx="1172648" cy="370845"/>
            <a:chOff x="0" y="0"/>
            <a:chExt cx="1172646" cy="370843"/>
          </a:xfrm>
        </p:grpSpPr>
        <p:sp>
          <p:nvSpPr>
            <p:cNvPr id="521" name="Google Shape;521;p27"/>
            <p:cNvSpPr/>
            <p:nvPr/>
          </p:nvSpPr>
          <p:spPr>
            <a:xfrm>
              <a:off x="0" y="8421"/>
              <a:ext cx="1172646" cy="354001"/>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2" name="Google Shape;522;p27"/>
            <p:cNvSpPr txBox="1"/>
            <p:nvPr/>
          </p:nvSpPr>
          <p:spPr>
            <a:xfrm>
              <a:off x="45718" y="0"/>
              <a:ext cx="1081209" cy="370843"/>
            </a:xfrm>
            <a:prstGeom prst="rect">
              <a:avLst/>
            </a:prstGeom>
            <a:noFill/>
            <a:ln>
              <a:noFill/>
            </a:ln>
          </p:spPr>
          <p:txBody>
            <a:bodyPr anchorCtr="0" anchor="ctr" bIns="45700" lIns="45700" spcFirstLastPara="1" rIns="45700" wrap="square" tIns="45700">
              <a:spAutoFit/>
            </a:bodyPr>
            <a:lstStyle/>
            <a:p>
              <a:pPr indent="0" lvl="0" marL="0" marR="0" rtl="0" algn="ctr">
                <a:spcBef>
                  <a:spcPts val="0"/>
                </a:spcBef>
                <a:spcAft>
                  <a:spcPts val="0"/>
                </a:spcAft>
                <a:buNone/>
              </a:pPr>
              <a:r>
                <a:rPr lang="en-US" sz="1800">
                  <a:solidFill>
                    <a:srgbClr val="FFFFFF"/>
                  </a:solidFill>
                  <a:latin typeface="Arial"/>
                  <a:ea typeface="Arial"/>
                  <a:cs typeface="Arial"/>
                  <a:sym typeface="Arial"/>
                </a:rPr>
                <a:t>Protocol</a:t>
              </a:r>
              <a:endParaRPr/>
            </a:p>
          </p:txBody>
        </p:sp>
      </p:grpSp>
      <p:grpSp>
        <p:nvGrpSpPr>
          <p:cNvPr id="523" name="Google Shape;523;p27"/>
          <p:cNvGrpSpPr/>
          <p:nvPr/>
        </p:nvGrpSpPr>
        <p:grpSpPr>
          <a:xfrm>
            <a:off x="6131415" y="3944298"/>
            <a:ext cx="964191" cy="594812"/>
            <a:chOff x="0" y="0"/>
            <a:chExt cx="964189" cy="594810"/>
          </a:xfrm>
        </p:grpSpPr>
        <p:sp>
          <p:nvSpPr>
            <p:cNvPr id="524" name="Google Shape;524;p27"/>
            <p:cNvSpPr/>
            <p:nvPr/>
          </p:nvSpPr>
          <p:spPr>
            <a:xfrm>
              <a:off x="0" y="112256"/>
              <a:ext cx="964189" cy="370298"/>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525" name="Google Shape;525;p27"/>
            <p:cNvSpPr txBox="1"/>
            <p:nvPr/>
          </p:nvSpPr>
          <p:spPr>
            <a:xfrm>
              <a:off x="60831" y="0"/>
              <a:ext cx="842527" cy="594810"/>
            </a:xfrm>
            <a:prstGeom prst="rect">
              <a:avLst/>
            </a:prstGeom>
            <a:no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WebRTC</a:t>
              </a:r>
              <a:endParaRPr/>
            </a:p>
          </p:txBody>
        </p:sp>
      </p:grpSp>
      <p:sp>
        <p:nvSpPr>
          <p:cNvPr id="526" name="Google Shape;526;p27"/>
          <p:cNvSpPr txBox="1"/>
          <p:nvPr/>
        </p:nvSpPr>
        <p:spPr>
          <a:xfrm>
            <a:off x="7364567" y="5020057"/>
            <a:ext cx="1714570" cy="584775"/>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Using Galaxy with</a:t>
            </a:r>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SmartThings app</a:t>
            </a:r>
            <a:endParaRPr/>
          </a:p>
        </p:txBody>
      </p:sp>
      <p:grpSp>
        <p:nvGrpSpPr>
          <p:cNvPr id="527" name="Google Shape;527;p27"/>
          <p:cNvGrpSpPr/>
          <p:nvPr/>
        </p:nvGrpSpPr>
        <p:grpSpPr>
          <a:xfrm>
            <a:off x="7247357" y="3653233"/>
            <a:ext cx="1948990" cy="1487230"/>
            <a:chOff x="7252482" y="3429000"/>
            <a:chExt cx="1948990" cy="1487230"/>
          </a:xfrm>
        </p:grpSpPr>
        <p:pic>
          <p:nvPicPr>
            <p:cNvPr descr="Samsung Galaxy S21 Ultra 5G" id="528" name="Google Shape;528;p27"/>
            <p:cNvPicPr preferRelativeResize="0"/>
            <p:nvPr/>
          </p:nvPicPr>
          <p:blipFill rotWithShape="1">
            <a:blip r:embed="rId3">
              <a:alphaModFix/>
            </a:blip>
            <a:srcRect b="0" l="0" r="0" t="0"/>
            <a:stretch/>
          </p:blipFill>
          <p:spPr>
            <a:xfrm>
              <a:off x="8246755" y="3462457"/>
              <a:ext cx="954717" cy="1453773"/>
            </a:xfrm>
            <a:prstGeom prst="rect">
              <a:avLst/>
            </a:prstGeom>
            <a:noFill/>
            <a:ln>
              <a:noFill/>
            </a:ln>
          </p:spPr>
        </p:pic>
        <p:pic>
          <p:nvPicPr>
            <p:cNvPr descr="Samsung Galaxy S21 Ultra 5G" id="529" name="Google Shape;529;p27"/>
            <p:cNvPicPr preferRelativeResize="0"/>
            <p:nvPr/>
          </p:nvPicPr>
          <p:blipFill rotWithShape="1">
            <a:blip r:embed="rId3">
              <a:alphaModFix/>
            </a:blip>
            <a:srcRect b="0" l="0" r="0" t="0"/>
            <a:stretch/>
          </p:blipFill>
          <p:spPr>
            <a:xfrm>
              <a:off x="7252482" y="3429000"/>
              <a:ext cx="954717" cy="1453773"/>
            </a:xfrm>
            <a:prstGeom prst="rect">
              <a:avLst/>
            </a:prstGeom>
            <a:noFill/>
            <a:ln>
              <a:noFill/>
            </a:ln>
          </p:spPr>
        </p:pic>
        <p:pic>
          <p:nvPicPr>
            <p:cNvPr id="530" name="Google Shape;530;p27"/>
            <p:cNvPicPr preferRelativeResize="0"/>
            <p:nvPr/>
          </p:nvPicPr>
          <p:blipFill rotWithShape="1">
            <a:blip r:embed="rId4">
              <a:alphaModFix/>
            </a:blip>
            <a:srcRect b="0" l="0" r="0" t="0"/>
            <a:stretch/>
          </p:blipFill>
          <p:spPr>
            <a:xfrm>
              <a:off x="7659406" y="3611671"/>
              <a:ext cx="533300" cy="1096229"/>
            </a:xfrm>
            <a:prstGeom prst="rect">
              <a:avLst/>
            </a:prstGeom>
            <a:noFill/>
            <a:ln>
              <a:noFill/>
            </a:ln>
          </p:spPr>
        </p:pic>
        <p:pic>
          <p:nvPicPr>
            <p:cNvPr id="531" name="Google Shape;531;p27"/>
            <p:cNvPicPr preferRelativeResize="0"/>
            <p:nvPr/>
          </p:nvPicPr>
          <p:blipFill rotWithShape="1">
            <a:blip r:embed="rId5">
              <a:alphaModFix/>
            </a:blip>
            <a:srcRect b="0" l="0" r="0" t="0"/>
            <a:stretch/>
          </p:blipFill>
          <p:spPr>
            <a:xfrm>
              <a:off x="8652680" y="3629346"/>
              <a:ext cx="539416" cy="1108800"/>
            </a:xfrm>
            <a:prstGeom prst="rect">
              <a:avLst/>
            </a:prstGeom>
            <a:noFill/>
            <a:ln>
              <a:noFill/>
            </a:ln>
          </p:spPr>
        </p:pic>
      </p:grpSp>
      <p:sp>
        <p:nvSpPr>
          <p:cNvPr id="532" name="Google Shape;532;p27"/>
          <p:cNvSpPr/>
          <p:nvPr/>
        </p:nvSpPr>
        <p:spPr>
          <a:xfrm>
            <a:off x="6081148" y="2904284"/>
            <a:ext cx="3408356" cy="2756964"/>
          </a:xfrm>
          <a:prstGeom prst="roundRect">
            <a:avLst>
              <a:gd fmla="val 4664" name="adj"/>
            </a:avLst>
          </a:prstGeom>
          <a:solidFill>
            <a:srgbClr val="FF0000">
              <a:alpha val="40000"/>
            </a:srgbClr>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3" name="Google Shape;533;p27"/>
          <p:cNvSpPr txBox="1"/>
          <p:nvPr/>
        </p:nvSpPr>
        <p:spPr>
          <a:xfrm>
            <a:off x="1390630" y="2451600"/>
            <a:ext cx="788034" cy="584775"/>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MCU</a:t>
            </a:r>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(ESP32)</a:t>
            </a:r>
            <a:endParaRPr sz="1600">
              <a:solidFill>
                <a:srgbClr val="000000"/>
              </a:solidFill>
              <a:latin typeface="Arial"/>
              <a:ea typeface="Arial"/>
              <a:cs typeface="Arial"/>
              <a:sym typeface="Arial"/>
            </a:endParaRPr>
          </a:p>
        </p:txBody>
      </p:sp>
      <p:pic>
        <p:nvPicPr>
          <p:cNvPr descr="ESP32-S2 Saola 1R Development Board" id="534" name="Google Shape;534;p27"/>
          <p:cNvPicPr preferRelativeResize="0"/>
          <p:nvPr/>
        </p:nvPicPr>
        <p:blipFill rotWithShape="1">
          <a:blip r:embed="rId6">
            <a:alphaModFix/>
          </a:blip>
          <a:srcRect b="0" l="0" r="0" t="0"/>
          <a:stretch/>
        </p:blipFill>
        <p:spPr>
          <a:xfrm>
            <a:off x="1496617" y="1987756"/>
            <a:ext cx="598061" cy="598061"/>
          </a:xfrm>
          <a:prstGeom prst="rect">
            <a:avLst/>
          </a:prstGeom>
          <a:noFill/>
          <a:ln>
            <a:noFill/>
          </a:ln>
        </p:spPr>
      </p:pic>
      <p:sp>
        <p:nvSpPr>
          <p:cNvPr id="535" name="Google Shape;535;p27"/>
          <p:cNvSpPr/>
          <p:nvPr/>
        </p:nvSpPr>
        <p:spPr>
          <a:xfrm>
            <a:off x="590811" y="1811504"/>
            <a:ext cx="2386321" cy="1286427"/>
          </a:xfrm>
          <a:prstGeom prst="roundRect">
            <a:avLst>
              <a:gd fmla="val 7190" name="adj"/>
            </a:avLst>
          </a:prstGeom>
          <a:solidFill>
            <a:srgbClr val="FF0000">
              <a:alpha val="40000"/>
            </a:srgbClr>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6" name="Google Shape;536;p27"/>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Practice Status</a:t>
            </a:r>
            <a:endParaRPr/>
          </a:p>
        </p:txBody>
      </p:sp>
      <p:sp>
        <p:nvSpPr>
          <p:cNvPr id="537" name="Google Shape;537;p27"/>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538" name="Google Shape;538;p27"/>
          <p:cNvSpPr txBox="1"/>
          <p:nvPr/>
        </p:nvSpPr>
        <p:spPr>
          <a:xfrm>
            <a:off x="1135312" y="5604832"/>
            <a:ext cx="1849222" cy="584775"/>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Old Galaxy with</a:t>
            </a:r>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Galaxy Upcycle app</a:t>
            </a:r>
            <a:endParaRPr/>
          </a:p>
        </p:txBody>
      </p:sp>
      <p:sp>
        <p:nvSpPr>
          <p:cNvPr id="539" name="Google Shape;539;p27"/>
          <p:cNvSpPr txBox="1"/>
          <p:nvPr/>
        </p:nvSpPr>
        <p:spPr>
          <a:xfrm rot="-1696115">
            <a:off x="2729468" y="3158017"/>
            <a:ext cx="800377"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grpSp>
        <p:nvGrpSpPr>
          <p:cNvPr id="540" name="Google Shape;540;p27"/>
          <p:cNvGrpSpPr/>
          <p:nvPr/>
        </p:nvGrpSpPr>
        <p:grpSpPr>
          <a:xfrm>
            <a:off x="4238045" y="1863191"/>
            <a:ext cx="1227144" cy="1227144"/>
            <a:chOff x="0" y="0"/>
            <a:chExt cx="1227143" cy="1227143"/>
          </a:xfrm>
        </p:grpSpPr>
        <p:sp>
          <p:nvSpPr>
            <p:cNvPr id="541" name="Google Shape;541;p27"/>
            <p:cNvSpPr/>
            <p:nvPr/>
          </p:nvSpPr>
          <p:spPr>
            <a:xfrm>
              <a:off x="0" y="0"/>
              <a:ext cx="1227143" cy="1227143"/>
            </a:xfrm>
            <a:prstGeom prst="ellipse">
              <a:avLst/>
            </a:prstGeom>
            <a:solidFill>
              <a:schemeClr val="accent1"/>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42" name="Google Shape;542;p27"/>
            <p:cNvSpPr txBox="1"/>
            <p:nvPr/>
          </p:nvSpPr>
          <p:spPr>
            <a:xfrm>
              <a:off x="201203" y="290405"/>
              <a:ext cx="824735" cy="650241"/>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800">
                  <a:solidFill>
                    <a:srgbClr val="FFFFFF"/>
                  </a:solidFill>
                  <a:latin typeface="Arial"/>
                  <a:ea typeface="Arial"/>
                  <a:cs typeface="Arial"/>
                  <a:sym typeface="Arial"/>
                </a:rPr>
                <a:t>Smart</a:t>
              </a:r>
              <a:br>
                <a:rPr lang="en-US" sz="1800">
                  <a:solidFill>
                    <a:srgbClr val="FFFFFF"/>
                  </a:solidFill>
                  <a:latin typeface="Arial"/>
                  <a:ea typeface="Arial"/>
                  <a:cs typeface="Arial"/>
                  <a:sym typeface="Arial"/>
                </a:rPr>
              </a:br>
              <a:r>
                <a:rPr lang="en-US" sz="1800">
                  <a:solidFill>
                    <a:srgbClr val="FFFFFF"/>
                  </a:solidFill>
                  <a:latin typeface="Arial"/>
                  <a:ea typeface="Arial"/>
                  <a:cs typeface="Arial"/>
                  <a:sym typeface="Arial"/>
                </a:rPr>
                <a:t>Things</a:t>
              </a:r>
              <a:endParaRPr/>
            </a:p>
          </p:txBody>
        </p:sp>
      </p:grpSp>
      <p:grpSp>
        <p:nvGrpSpPr>
          <p:cNvPr id="543" name="Google Shape;543;p27"/>
          <p:cNvGrpSpPr/>
          <p:nvPr/>
        </p:nvGrpSpPr>
        <p:grpSpPr>
          <a:xfrm>
            <a:off x="4028078" y="2736333"/>
            <a:ext cx="726438" cy="354003"/>
            <a:chOff x="0" y="-1"/>
            <a:chExt cx="726436" cy="354002"/>
          </a:xfrm>
        </p:grpSpPr>
        <p:sp>
          <p:nvSpPr>
            <p:cNvPr id="544" name="Google Shape;544;p27"/>
            <p:cNvSpPr/>
            <p:nvPr/>
          </p:nvSpPr>
          <p:spPr>
            <a:xfrm>
              <a:off x="0" y="-1"/>
              <a:ext cx="726436" cy="354002"/>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545" name="Google Shape;545;p27"/>
            <p:cNvSpPr txBox="1"/>
            <p:nvPr/>
          </p:nvSpPr>
          <p:spPr>
            <a:xfrm>
              <a:off x="45719" y="38500"/>
              <a:ext cx="634998" cy="277000"/>
            </a:xfrm>
            <a:prstGeom prst="rect">
              <a:avLst/>
            </a:prstGeom>
            <a:noFill/>
            <a:ln>
              <a:noFill/>
            </a:ln>
          </p:spPr>
          <p:txBody>
            <a:bodyPr anchorCtr="0" anchor="ctr" bIns="45700" lIns="45700" spcFirstLastPara="1" rIns="45700" wrap="square" tIns="45700">
              <a:sp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MQTT</a:t>
              </a:r>
              <a:endParaRPr/>
            </a:p>
          </p:txBody>
        </p:sp>
      </p:grpSp>
      <p:sp>
        <p:nvSpPr>
          <p:cNvPr id="546" name="Google Shape;546;p27"/>
          <p:cNvSpPr txBox="1"/>
          <p:nvPr/>
        </p:nvSpPr>
        <p:spPr>
          <a:xfrm rot="-877019">
            <a:off x="4379835" y="4272964"/>
            <a:ext cx="800376"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sp>
        <p:nvSpPr>
          <p:cNvPr id="547" name="Google Shape;547;p27"/>
          <p:cNvSpPr/>
          <p:nvPr/>
        </p:nvSpPr>
        <p:spPr>
          <a:xfrm>
            <a:off x="775957" y="1811504"/>
            <a:ext cx="565216" cy="307777"/>
          </a:xfrm>
          <a:prstGeom prst="rect">
            <a:avLst/>
          </a:prstGeom>
          <a:solidFill>
            <a:schemeClr val="accent4"/>
          </a:solid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Part 3</a:t>
            </a:r>
            <a:endParaRPr sz="1400">
              <a:solidFill>
                <a:srgbClr val="000000"/>
              </a:solidFill>
              <a:latin typeface="Arial"/>
              <a:ea typeface="Arial"/>
              <a:cs typeface="Arial"/>
              <a:sym typeface="Arial"/>
            </a:endParaRPr>
          </a:p>
        </p:txBody>
      </p:sp>
      <p:sp>
        <p:nvSpPr>
          <p:cNvPr id="548" name="Google Shape;548;p27"/>
          <p:cNvSpPr/>
          <p:nvPr/>
        </p:nvSpPr>
        <p:spPr>
          <a:xfrm>
            <a:off x="3611373" y="1828240"/>
            <a:ext cx="2386321" cy="1483665"/>
          </a:xfrm>
          <a:prstGeom prst="roundRect">
            <a:avLst>
              <a:gd fmla="val 5515" name="adj"/>
            </a:avLst>
          </a:prstGeom>
          <a:solidFill>
            <a:srgbClr val="FF0000">
              <a:alpha val="40000"/>
            </a:srgbClr>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49" name="Google Shape;549;p27"/>
          <p:cNvSpPr/>
          <p:nvPr/>
        </p:nvSpPr>
        <p:spPr>
          <a:xfrm>
            <a:off x="3701979" y="1828240"/>
            <a:ext cx="568423" cy="307777"/>
          </a:xfrm>
          <a:prstGeom prst="rect">
            <a:avLst/>
          </a:prstGeom>
          <a:solidFill>
            <a:schemeClr val="accent4"/>
          </a:solid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Part 4</a:t>
            </a:r>
            <a:endParaRPr sz="1400">
              <a:solidFill>
                <a:srgbClr val="000000"/>
              </a:solidFill>
              <a:latin typeface="Arial"/>
              <a:ea typeface="Arial"/>
              <a:cs typeface="Arial"/>
              <a:sym typeface="Arial"/>
            </a:endParaRPr>
          </a:p>
        </p:txBody>
      </p:sp>
      <p:sp>
        <p:nvSpPr>
          <p:cNvPr id="550" name="Google Shape;550;p27"/>
          <p:cNvSpPr/>
          <p:nvPr/>
        </p:nvSpPr>
        <p:spPr>
          <a:xfrm>
            <a:off x="8759335" y="2901076"/>
            <a:ext cx="560409" cy="307777"/>
          </a:xfrm>
          <a:prstGeom prst="rect">
            <a:avLst/>
          </a:prstGeom>
          <a:solidFill>
            <a:schemeClr val="accent4"/>
          </a:solid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Part 2</a:t>
            </a:r>
            <a:endParaRPr/>
          </a:p>
        </p:txBody>
      </p:sp>
      <p:grpSp>
        <p:nvGrpSpPr>
          <p:cNvPr id="551" name="Google Shape;551;p27"/>
          <p:cNvGrpSpPr/>
          <p:nvPr/>
        </p:nvGrpSpPr>
        <p:grpSpPr>
          <a:xfrm>
            <a:off x="218121" y="4076448"/>
            <a:ext cx="3775177" cy="1578116"/>
            <a:chOff x="166222" y="3830642"/>
            <a:chExt cx="3775177" cy="1578116"/>
          </a:xfrm>
        </p:grpSpPr>
        <p:pic>
          <p:nvPicPr>
            <p:cNvPr descr="Samsung Galaxy Note9 - Samsung Galaxy Note 9 Цена Transparent PNG -  1200x1200 - Free Download on NicePNG" id="552" name="Google Shape;552;p27"/>
            <p:cNvPicPr preferRelativeResize="0"/>
            <p:nvPr/>
          </p:nvPicPr>
          <p:blipFill rotWithShape="1">
            <a:blip r:embed="rId7">
              <a:alphaModFix/>
            </a:blip>
            <a:srcRect b="0" l="0" r="0" t="0"/>
            <a:stretch/>
          </p:blipFill>
          <p:spPr>
            <a:xfrm>
              <a:off x="2697851" y="3839158"/>
              <a:ext cx="1243548" cy="1569600"/>
            </a:xfrm>
            <a:prstGeom prst="rect">
              <a:avLst/>
            </a:prstGeom>
            <a:noFill/>
            <a:ln>
              <a:noFill/>
            </a:ln>
          </p:spPr>
        </p:pic>
        <p:pic>
          <p:nvPicPr>
            <p:cNvPr descr="Samsung Galaxy Note9 - Samsung Galaxy Note 9 Цена Transparent PNG -  1200x1200 - Free Download on NicePNG" id="553" name="Google Shape;553;p27"/>
            <p:cNvPicPr preferRelativeResize="0"/>
            <p:nvPr/>
          </p:nvPicPr>
          <p:blipFill rotWithShape="1">
            <a:blip r:embed="rId7">
              <a:alphaModFix/>
            </a:blip>
            <a:srcRect b="0" l="0" r="0" t="0"/>
            <a:stretch/>
          </p:blipFill>
          <p:spPr>
            <a:xfrm>
              <a:off x="1822406" y="3830642"/>
              <a:ext cx="1243548" cy="1569600"/>
            </a:xfrm>
            <a:prstGeom prst="rect">
              <a:avLst/>
            </a:prstGeom>
            <a:noFill/>
            <a:ln>
              <a:noFill/>
            </a:ln>
          </p:spPr>
        </p:pic>
        <p:pic>
          <p:nvPicPr>
            <p:cNvPr descr="Samsung Galaxy S9 Png Transparent Background Samsung S9 - Clip Art Library" id="554" name="Google Shape;554;p27"/>
            <p:cNvPicPr preferRelativeResize="0"/>
            <p:nvPr/>
          </p:nvPicPr>
          <p:blipFill rotWithShape="1">
            <a:blip r:embed="rId8">
              <a:alphaModFix/>
            </a:blip>
            <a:srcRect b="0" l="0" r="0" t="0"/>
            <a:stretch/>
          </p:blipFill>
          <p:spPr>
            <a:xfrm>
              <a:off x="1044325" y="3838463"/>
              <a:ext cx="1066113" cy="1568534"/>
            </a:xfrm>
            <a:prstGeom prst="rect">
              <a:avLst/>
            </a:prstGeom>
            <a:noFill/>
            <a:ln>
              <a:noFill/>
            </a:ln>
          </p:spPr>
        </p:pic>
        <p:pic>
          <p:nvPicPr>
            <p:cNvPr descr="Samsung Galaxy S9 Png Transparent Background Samsung S9 - Clip Art Library" id="555" name="Google Shape;555;p27"/>
            <p:cNvPicPr preferRelativeResize="0"/>
            <p:nvPr/>
          </p:nvPicPr>
          <p:blipFill rotWithShape="1">
            <a:blip r:embed="rId8">
              <a:alphaModFix/>
            </a:blip>
            <a:srcRect b="0" l="0" r="0" t="0"/>
            <a:stretch/>
          </p:blipFill>
          <p:spPr>
            <a:xfrm>
              <a:off x="166222" y="3838463"/>
              <a:ext cx="1066113" cy="1568534"/>
            </a:xfrm>
            <a:prstGeom prst="rect">
              <a:avLst/>
            </a:prstGeom>
            <a:noFill/>
            <a:ln>
              <a:noFill/>
            </a:ln>
          </p:spPr>
        </p:pic>
        <p:pic>
          <p:nvPicPr>
            <p:cNvPr id="556" name="Google Shape;556;p27"/>
            <p:cNvPicPr preferRelativeResize="0"/>
            <p:nvPr/>
          </p:nvPicPr>
          <p:blipFill rotWithShape="1">
            <a:blip r:embed="rId9">
              <a:alphaModFix/>
            </a:blip>
            <a:srcRect b="0" l="0" r="0" t="0"/>
            <a:stretch/>
          </p:blipFill>
          <p:spPr>
            <a:xfrm>
              <a:off x="367536" y="3938342"/>
              <a:ext cx="663762" cy="1364400"/>
            </a:xfrm>
            <a:prstGeom prst="rect">
              <a:avLst/>
            </a:prstGeom>
            <a:noFill/>
            <a:ln>
              <a:noFill/>
            </a:ln>
          </p:spPr>
        </p:pic>
        <p:pic>
          <p:nvPicPr>
            <p:cNvPr id="557" name="Google Shape;557;p27"/>
            <p:cNvPicPr preferRelativeResize="0"/>
            <p:nvPr/>
          </p:nvPicPr>
          <p:blipFill rotWithShape="1">
            <a:blip r:embed="rId10">
              <a:alphaModFix/>
            </a:blip>
            <a:srcRect b="0" l="0" r="0" t="0"/>
            <a:stretch/>
          </p:blipFill>
          <p:spPr>
            <a:xfrm>
              <a:off x="1250379" y="3945443"/>
              <a:ext cx="663762" cy="1364400"/>
            </a:xfrm>
            <a:prstGeom prst="rect">
              <a:avLst/>
            </a:prstGeom>
            <a:noFill/>
            <a:ln>
              <a:noFill/>
            </a:ln>
          </p:spPr>
        </p:pic>
        <p:pic>
          <p:nvPicPr>
            <p:cNvPr id="558" name="Google Shape;558;p27"/>
            <p:cNvPicPr preferRelativeResize="0"/>
            <p:nvPr/>
          </p:nvPicPr>
          <p:blipFill rotWithShape="1">
            <a:blip r:embed="rId11">
              <a:alphaModFix/>
            </a:blip>
            <a:srcRect b="0" l="0" r="0" t="0"/>
            <a:stretch/>
          </p:blipFill>
          <p:spPr>
            <a:xfrm>
              <a:off x="2998104" y="3963579"/>
              <a:ext cx="642746" cy="1321200"/>
            </a:xfrm>
            <a:prstGeom prst="rect">
              <a:avLst/>
            </a:prstGeom>
            <a:noFill/>
            <a:ln>
              <a:noFill/>
            </a:ln>
          </p:spPr>
        </p:pic>
        <p:pic>
          <p:nvPicPr>
            <p:cNvPr id="559" name="Google Shape;559;p27"/>
            <p:cNvPicPr preferRelativeResize="0"/>
            <p:nvPr/>
          </p:nvPicPr>
          <p:blipFill rotWithShape="1">
            <a:blip r:embed="rId12">
              <a:alphaModFix/>
            </a:blip>
            <a:srcRect b="0" l="0" r="0" t="0"/>
            <a:stretch/>
          </p:blipFill>
          <p:spPr>
            <a:xfrm>
              <a:off x="2124694" y="3962130"/>
              <a:ext cx="642746" cy="1321200"/>
            </a:xfrm>
            <a:prstGeom prst="rect">
              <a:avLst/>
            </a:prstGeom>
            <a:noFill/>
            <a:ln>
              <a:noFill/>
            </a:ln>
          </p:spPr>
        </p:pic>
      </p:grpSp>
      <p:sp>
        <p:nvSpPr>
          <p:cNvPr id="560" name="Google Shape;560;p27"/>
          <p:cNvSpPr/>
          <p:nvPr/>
        </p:nvSpPr>
        <p:spPr>
          <a:xfrm>
            <a:off x="166222" y="3709416"/>
            <a:ext cx="3878977" cy="2455889"/>
          </a:xfrm>
          <a:prstGeom prst="roundRect">
            <a:avLst>
              <a:gd fmla="val 4256" name="adj"/>
            </a:avLst>
          </a:prstGeom>
          <a:solidFill>
            <a:srgbClr val="92D050">
              <a:alpha val="40000"/>
            </a:srgbClr>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28"/>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2.3. Controlling IoT: Light Sensor</a:t>
            </a:r>
            <a:endParaRPr/>
          </a:p>
        </p:txBody>
      </p:sp>
      <p:sp>
        <p:nvSpPr>
          <p:cNvPr id="567" name="Google Shape;567;p28"/>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568" name="Google Shape;568;p28"/>
          <p:cNvSpPr txBox="1"/>
          <p:nvPr>
            <p:ph idx="4" type="body"/>
          </p:nvPr>
        </p:nvSpPr>
        <p:spPr>
          <a:xfrm>
            <a:off x="507640" y="2420771"/>
            <a:ext cx="3769945" cy="3068960"/>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The IoT Thing uses a light sensor located on the front side of the Galaxy device. </a:t>
            </a:r>
            <a:endParaRPr/>
          </a:p>
          <a:p>
            <a:pPr indent="-177569" lvl="0" marL="177569" rtl="0" algn="l">
              <a:lnSpc>
                <a:spcPct val="138307"/>
              </a:lnSpc>
              <a:spcBef>
                <a:spcPts val="999"/>
              </a:spcBef>
              <a:spcAft>
                <a:spcPts val="0"/>
              </a:spcAft>
              <a:buClr>
                <a:srgbClr val="262626"/>
              </a:buClr>
              <a:buSzPts val="1300"/>
              <a:buFont typeface="Arial"/>
              <a:buChar char="•"/>
            </a:pPr>
            <a:r>
              <a:rPr lang="en-US"/>
              <a:t>The light sensor detects when it gets dark outside. It then signals the lights in your home to turn on.  </a:t>
            </a:r>
            <a:endParaRPr/>
          </a:p>
          <a:p>
            <a:pPr indent="-177569" lvl="0" marL="177569" rtl="0" algn="l">
              <a:lnSpc>
                <a:spcPct val="138307"/>
              </a:lnSpc>
              <a:spcBef>
                <a:spcPts val="999"/>
              </a:spcBef>
              <a:spcAft>
                <a:spcPts val="0"/>
              </a:spcAft>
              <a:buClr>
                <a:srgbClr val="262626"/>
              </a:buClr>
              <a:buSzPts val="1300"/>
              <a:buFont typeface="Arial"/>
              <a:buChar char="•"/>
            </a:pPr>
            <a:r>
              <a:rPr lang="en-US"/>
              <a:t>Refer to this link </a:t>
            </a:r>
            <a:r>
              <a:rPr lang="en-US" u="sng">
                <a:solidFill>
                  <a:schemeClr val="hlink"/>
                </a:solidFill>
                <a:hlinkClick r:id="rId3"/>
              </a:rPr>
              <a:t>https://www.samsung.com/levant/support/mobile-devices/galaxy-s9-what-is-the-device-layout/</a:t>
            </a:r>
            <a:r>
              <a:rPr lang="en-US"/>
              <a:t> , to see examples and routines.</a:t>
            </a:r>
            <a:endParaRPr/>
          </a:p>
        </p:txBody>
      </p:sp>
      <p:grpSp>
        <p:nvGrpSpPr>
          <p:cNvPr id="569" name="Google Shape;569;p28"/>
          <p:cNvGrpSpPr/>
          <p:nvPr/>
        </p:nvGrpSpPr>
        <p:grpSpPr>
          <a:xfrm>
            <a:off x="4592960" y="2369486"/>
            <a:ext cx="3094726" cy="2793136"/>
            <a:chOff x="1049592" y="3278775"/>
            <a:chExt cx="3094726" cy="2793136"/>
          </a:xfrm>
        </p:grpSpPr>
        <p:pic>
          <p:nvPicPr>
            <p:cNvPr id="570" name="Google Shape;570;p28"/>
            <p:cNvPicPr preferRelativeResize="0"/>
            <p:nvPr/>
          </p:nvPicPr>
          <p:blipFill rotWithShape="1">
            <a:blip r:embed="rId4">
              <a:alphaModFix/>
            </a:blip>
            <a:srcRect b="24393" l="0" r="0" t="0"/>
            <a:stretch/>
          </p:blipFill>
          <p:spPr>
            <a:xfrm>
              <a:off x="1058218" y="3392932"/>
              <a:ext cx="3086100" cy="2678979"/>
            </a:xfrm>
            <a:prstGeom prst="rect">
              <a:avLst/>
            </a:prstGeom>
            <a:noFill/>
            <a:ln>
              <a:noFill/>
            </a:ln>
          </p:spPr>
        </p:pic>
        <p:sp>
          <p:nvSpPr>
            <p:cNvPr id="571" name="Google Shape;571;p28"/>
            <p:cNvSpPr/>
            <p:nvPr/>
          </p:nvSpPr>
          <p:spPr>
            <a:xfrm>
              <a:off x="2329811" y="3899468"/>
              <a:ext cx="249202" cy="519348"/>
            </a:xfrm>
            <a:prstGeom prst="ellipse">
              <a:avLst/>
            </a:prstGeom>
            <a:noFill/>
            <a:ln cap="flat" cmpd="sng" w="25400">
              <a:solidFill>
                <a:srgbClr val="00B0F0"/>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28"/>
            <p:cNvSpPr/>
            <p:nvPr/>
          </p:nvSpPr>
          <p:spPr>
            <a:xfrm>
              <a:off x="1049592" y="3278775"/>
              <a:ext cx="936104" cy="369330"/>
            </a:xfrm>
            <a:prstGeom prst="rect">
              <a:avLst/>
            </a:prstGeom>
            <a:noFill/>
            <a:ln cap="flat" cmpd="sng" w="25400">
              <a:solidFill>
                <a:srgbClr val="00B0F0"/>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73" name="Google Shape;573;p28"/>
          <p:cNvSpPr txBox="1"/>
          <p:nvPr>
            <p:ph idx="2" type="body"/>
          </p:nvPr>
        </p:nvSpPr>
        <p:spPr>
          <a:xfrm>
            <a:off x="542222" y="1523052"/>
            <a:ext cx="8796528" cy="493776"/>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rgbClr val="131313"/>
              </a:buClr>
              <a:buSzPts val="3100"/>
              <a:buNone/>
            </a:pPr>
            <a:r>
              <a:rPr lang="en-US"/>
              <a:t>Light Sensor</a:t>
            </a:r>
            <a:endParaRPr/>
          </a:p>
        </p:txBody>
      </p:sp>
      <p:grpSp>
        <p:nvGrpSpPr>
          <p:cNvPr id="574" name="Google Shape;574;p28"/>
          <p:cNvGrpSpPr/>
          <p:nvPr/>
        </p:nvGrpSpPr>
        <p:grpSpPr>
          <a:xfrm>
            <a:off x="7969740" y="2412630"/>
            <a:ext cx="1499123" cy="3068960"/>
            <a:chOff x="7969740" y="2412630"/>
            <a:chExt cx="1499123" cy="3068960"/>
          </a:xfrm>
        </p:grpSpPr>
        <p:pic>
          <p:nvPicPr>
            <p:cNvPr id="575" name="Google Shape;575;p28"/>
            <p:cNvPicPr preferRelativeResize="0"/>
            <p:nvPr/>
          </p:nvPicPr>
          <p:blipFill rotWithShape="1">
            <a:blip r:embed="rId5">
              <a:alphaModFix/>
            </a:blip>
            <a:srcRect b="0" l="0" r="0" t="0"/>
            <a:stretch/>
          </p:blipFill>
          <p:spPr>
            <a:xfrm>
              <a:off x="7969740" y="2412630"/>
              <a:ext cx="1499123" cy="3068960"/>
            </a:xfrm>
            <a:prstGeom prst="rect">
              <a:avLst/>
            </a:prstGeom>
            <a:noFill/>
            <a:ln>
              <a:noFill/>
            </a:ln>
          </p:spPr>
        </p:pic>
        <p:pic>
          <p:nvPicPr>
            <p:cNvPr id="576" name="Google Shape;576;p28"/>
            <p:cNvPicPr preferRelativeResize="0"/>
            <p:nvPr/>
          </p:nvPicPr>
          <p:blipFill rotWithShape="1">
            <a:blip r:embed="rId6">
              <a:alphaModFix/>
            </a:blip>
            <a:srcRect b="0" l="0" r="0" t="0"/>
            <a:stretch/>
          </p:blipFill>
          <p:spPr>
            <a:xfrm>
              <a:off x="8070680" y="2566219"/>
              <a:ext cx="1338870" cy="2752124"/>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29"/>
          <p:cNvPicPr preferRelativeResize="0"/>
          <p:nvPr/>
        </p:nvPicPr>
        <p:blipFill rotWithShape="1">
          <a:blip r:embed="rId3">
            <a:alphaModFix/>
          </a:blip>
          <a:srcRect b="0" l="0" r="0" t="0"/>
          <a:stretch/>
        </p:blipFill>
        <p:spPr>
          <a:xfrm>
            <a:off x="6478296" y="1845610"/>
            <a:ext cx="2101621" cy="4320000"/>
          </a:xfrm>
          <a:prstGeom prst="rect">
            <a:avLst/>
          </a:prstGeom>
          <a:noFill/>
          <a:ln>
            <a:noFill/>
          </a:ln>
        </p:spPr>
      </p:pic>
      <p:pic>
        <p:nvPicPr>
          <p:cNvPr id="583" name="Google Shape;583;p29"/>
          <p:cNvPicPr preferRelativeResize="0"/>
          <p:nvPr/>
        </p:nvPicPr>
        <p:blipFill rotWithShape="1">
          <a:blip r:embed="rId4">
            <a:alphaModFix/>
          </a:blip>
          <a:srcRect b="0" l="0" r="0" t="0"/>
          <a:stretch/>
        </p:blipFill>
        <p:spPr>
          <a:xfrm>
            <a:off x="3726582" y="1845610"/>
            <a:ext cx="2101621" cy="4320000"/>
          </a:xfrm>
          <a:prstGeom prst="rect">
            <a:avLst/>
          </a:prstGeom>
          <a:noFill/>
          <a:ln>
            <a:noFill/>
          </a:ln>
        </p:spPr>
      </p:pic>
      <p:pic>
        <p:nvPicPr>
          <p:cNvPr id="584" name="Google Shape;584;p29"/>
          <p:cNvPicPr preferRelativeResize="0"/>
          <p:nvPr/>
        </p:nvPicPr>
        <p:blipFill rotWithShape="1">
          <a:blip r:embed="rId5">
            <a:alphaModFix/>
          </a:blip>
          <a:srcRect b="0" l="0" r="0" t="0"/>
          <a:stretch/>
        </p:blipFill>
        <p:spPr>
          <a:xfrm>
            <a:off x="970668" y="1845610"/>
            <a:ext cx="2101621" cy="4320000"/>
          </a:xfrm>
          <a:prstGeom prst="rect">
            <a:avLst/>
          </a:prstGeom>
          <a:noFill/>
          <a:ln>
            <a:noFill/>
          </a:ln>
        </p:spPr>
      </p:pic>
      <p:sp>
        <p:nvSpPr>
          <p:cNvPr id="585" name="Google Shape;585;p29"/>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2.3. Controlling IoT: Light Sensor</a:t>
            </a:r>
            <a:endParaRPr/>
          </a:p>
        </p:txBody>
      </p:sp>
      <p:sp>
        <p:nvSpPr>
          <p:cNvPr id="586" name="Google Shape;586;p29"/>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587" name="Google Shape;587;p29"/>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Step 1 : SmartThings app → Devices → Light sensor card →  Check Light status (7 Illuminance levels)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
          <p:cNvSpPr/>
          <p:nvPr/>
        </p:nvSpPr>
        <p:spPr>
          <a:xfrm>
            <a:off x="455774" y="453819"/>
            <a:ext cx="8773963" cy="36885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2397" u="none" cap="none" strike="noStrike">
                <a:solidFill>
                  <a:srgbClr val="002F8E"/>
                </a:solidFill>
                <a:latin typeface="Arial"/>
                <a:ea typeface="Arial"/>
                <a:cs typeface="Arial"/>
                <a:sym typeface="Arial"/>
              </a:rPr>
              <a:t>Chapter Description </a:t>
            </a:r>
            <a:endParaRPr/>
          </a:p>
        </p:txBody>
      </p:sp>
      <p:cxnSp>
        <p:nvCxnSpPr>
          <p:cNvPr id="100" name="Google Shape;100;p3"/>
          <p:cNvCxnSpPr/>
          <p:nvPr/>
        </p:nvCxnSpPr>
        <p:spPr>
          <a:xfrm>
            <a:off x="4498157" y="633588"/>
            <a:ext cx="4948419" cy="0"/>
          </a:xfrm>
          <a:prstGeom prst="straightConnector1">
            <a:avLst/>
          </a:prstGeom>
          <a:noFill/>
          <a:ln cap="flat" cmpd="sng" w="12700">
            <a:solidFill>
              <a:srgbClr val="1428A0"/>
            </a:solidFill>
            <a:prstDash val="solid"/>
            <a:round/>
            <a:headEnd len="sm" w="sm" type="none"/>
            <a:tailEnd len="sm" w="sm" type="none"/>
          </a:ln>
        </p:spPr>
      </p:cxnSp>
      <p:sp>
        <p:nvSpPr>
          <p:cNvPr id="101" name="Google Shape;101;p3"/>
          <p:cNvSpPr/>
          <p:nvPr/>
        </p:nvSpPr>
        <p:spPr>
          <a:xfrm>
            <a:off x="710975" y="1619179"/>
            <a:ext cx="8630058" cy="490774"/>
          </a:xfrm>
          <a:prstGeom prst="rect">
            <a:avLst/>
          </a:prstGeom>
          <a:noFill/>
          <a:ln cap="flat" cmpd="sng" w="19050">
            <a:solidFill>
              <a:srgbClr val="F2F2F2"/>
            </a:solidFill>
            <a:prstDash val="solid"/>
            <a:round/>
            <a:headEnd len="sm" w="sm" type="none"/>
            <a:tailEnd len="sm" w="sm" type="none"/>
          </a:ln>
        </p:spPr>
        <p:txBody>
          <a:bodyPr anchorCtr="0" anchor="t" bIns="143950" lIns="143950" spcFirstLastPara="1" rIns="143950" wrap="square" tIns="143950">
            <a:spAutoFit/>
          </a:bodyPr>
          <a:lstStyle/>
          <a:p>
            <a:pPr indent="-285379" lvl="0" marL="285379" marR="0" rtl="0" algn="l">
              <a:spcBef>
                <a:spcPts val="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Learn about Galaxy Upcycling and how to repurpose old devices into much-needed IoT services.</a:t>
            </a:r>
            <a:endParaRPr/>
          </a:p>
        </p:txBody>
      </p:sp>
      <p:grpSp>
        <p:nvGrpSpPr>
          <p:cNvPr id="102" name="Google Shape;102;p3"/>
          <p:cNvGrpSpPr/>
          <p:nvPr/>
        </p:nvGrpSpPr>
        <p:grpSpPr>
          <a:xfrm>
            <a:off x="441605" y="1288351"/>
            <a:ext cx="8899428" cy="233692"/>
            <a:chOff x="441747" y="1714333"/>
            <a:chExt cx="8902281" cy="233767"/>
          </a:xfrm>
        </p:grpSpPr>
        <p:sp>
          <p:nvSpPr>
            <p:cNvPr id="103" name="Google Shape;103;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400" u="none" cap="none" strike="noStrike">
                  <a:solidFill>
                    <a:srgbClr val="262626"/>
                  </a:solidFill>
                  <a:latin typeface="Arial"/>
                  <a:ea typeface="Arial"/>
                  <a:cs typeface="Arial"/>
                  <a:sym typeface="Arial"/>
                </a:rPr>
                <a:t>Chapter Objectives</a:t>
              </a:r>
              <a:endParaRPr/>
            </a:p>
          </p:txBody>
        </p:sp>
        <p:sp>
          <p:nvSpPr>
            <p:cNvPr id="104" name="Google Shape;104;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Helvetica Neue"/>
                <a:ea typeface="Helvetica Neue"/>
                <a:cs typeface="Helvetica Neue"/>
                <a:sym typeface="Helvetica Neue"/>
              </a:endParaRPr>
            </a:p>
          </p:txBody>
        </p:sp>
      </p:grpSp>
      <p:grpSp>
        <p:nvGrpSpPr>
          <p:cNvPr id="105" name="Google Shape;105;p3"/>
          <p:cNvGrpSpPr/>
          <p:nvPr/>
        </p:nvGrpSpPr>
        <p:grpSpPr>
          <a:xfrm>
            <a:off x="441605" y="2528357"/>
            <a:ext cx="8899428" cy="233692"/>
            <a:chOff x="441747" y="1714333"/>
            <a:chExt cx="8902281" cy="233767"/>
          </a:xfrm>
        </p:grpSpPr>
        <p:sp>
          <p:nvSpPr>
            <p:cNvPr id="106" name="Google Shape;106;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Chapter Contents</a:t>
              </a:r>
              <a:endParaRPr/>
            </a:p>
          </p:txBody>
        </p:sp>
        <p:sp>
          <p:nvSpPr>
            <p:cNvPr id="107" name="Google Shape;107;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Helvetica Neue"/>
                <a:ea typeface="Helvetica Neue"/>
                <a:cs typeface="Helvetica Neue"/>
                <a:sym typeface="Helvetica Neue"/>
              </a:endParaRPr>
            </a:p>
          </p:txBody>
        </p:sp>
      </p:grpSp>
      <p:sp>
        <p:nvSpPr>
          <p:cNvPr id="108" name="Google Shape;108;p3"/>
          <p:cNvSpPr/>
          <p:nvPr/>
        </p:nvSpPr>
        <p:spPr>
          <a:xfrm>
            <a:off x="702723" y="2833142"/>
            <a:ext cx="8630058" cy="1398715"/>
          </a:xfrm>
          <a:prstGeom prst="rect">
            <a:avLst/>
          </a:prstGeom>
          <a:noFill/>
          <a:ln cap="flat" cmpd="sng" w="19050">
            <a:solidFill>
              <a:srgbClr val="F2F2F2"/>
            </a:solidFill>
            <a:prstDash val="solid"/>
            <a:round/>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Unit 1. Galaxy Upcycling: Introduction </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Unit 2. Galaxy Upcycling: How-to (Basic Level)</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Unit 3. SmartThings Device SDK to Control MCU (Advanced Level)</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Unit 4. Final Configuration and Test: Smart Bulb</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30"/>
          <p:cNvPicPr preferRelativeResize="0"/>
          <p:nvPr/>
        </p:nvPicPr>
        <p:blipFill rotWithShape="1">
          <a:blip r:embed="rId3">
            <a:alphaModFix/>
          </a:blip>
          <a:srcRect b="0" l="0" r="0" t="0"/>
          <a:stretch/>
        </p:blipFill>
        <p:spPr>
          <a:xfrm>
            <a:off x="345156" y="2060907"/>
            <a:ext cx="1803892" cy="3708000"/>
          </a:xfrm>
          <a:prstGeom prst="rect">
            <a:avLst/>
          </a:prstGeom>
          <a:noFill/>
          <a:ln>
            <a:noFill/>
          </a:ln>
        </p:spPr>
      </p:pic>
      <p:pic>
        <p:nvPicPr>
          <p:cNvPr id="594" name="Google Shape;594;p30"/>
          <p:cNvPicPr preferRelativeResize="0"/>
          <p:nvPr/>
        </p:nvPicPr>
        <p:blipFill rotWithShape="1">
          <a:blip r:embed="rId4">
            <a:alphaModFix/>
          </a:blip>
          <a:srcRect b="0" l="0" r="0" t="0"/>
          <a:stretch/>
        </p:blipFill>
        <p:spPr>
          <a:xfrm>
            <a:off x="7812925" y="2060907"/>
            <a:ext cx="1803892" cy="3708000"/>
          </a:xfrm>
          <a:prstGeom prst="rect">
            <a:avLst/>
          </a:prstGeom>
          <a:noFill/>
          <a:ln>
            <a:noFill/>
          </a:ln>
        </p:spPr>
      </p:pic>
      <p:pic>
        <p:nvPicPr>
          <p:cNvPr id="595" name="Google Shape;595;p30"/>
          <p:cNvPicPr preferRelativeResize="0"/>
          <p:nvPr/>
        </p:nvPicPr>
        <p:blipFill rotWithShape="1">
          <a:blip r:embed="rId5">
            <a:alphaModFix/>
          </a:blip>
          <a:srcRect b="0" l="0" r="0" t="0"/>
          <a:stretch/>
        </p:blipFill>
        <p:spPr>
          <a:xfrm>
            <a:off x="5947320" y="2060907"/>
            <a:ext cx="1803892" cy="3708000"/>
          </a:xfrm>
          <a:prstGeom prst="rect">
            <a:avLst/>
          </a:prstGeom>
          <a:noFill/>
          <a:ln>
            <a:noFill/>
          </a:ln>
        </p:spPr>
      </p:pic>
      <p:pic>
        <p:nvPicPr>
          <p:cNvPr id="596" name="Google Shape;596;p30"/>
          <p:cNvPicPr preferRelativeResize="0"/>
          <p:nvPr/>
        </p:nvPicPr>
        <p:blipFill rotWithShape="1">
          <a:blip r:embed="rId6">
            <a:alphaModFix/>
          </a:blip>
          <a:srcRect b="0" l="0" r="0" t="0"/>
          <a:stretch/>
        </p:blipFill>
        <p:spPr>
          <a:xfrm>
            <a:off x="4081715" y="2060907"/>
            <a:ext cx="1803892" cy="3708000"/>
          </a:xfrm>
          <a:prstGeom prst="rect">
            <a:avLst/>
          </a:prstGeom>
          <a:noFill/>
          <a:ln>
            <a:noFill/>
          </a:ln>
        </p:spPr>
      </p:pic>
      <p:pic>
        <p:nvPicPr>
          <p:cNvPr id="597" name="Google Shape;597;p30"/>
          <p:cNvPicPr preferRelativeResize="0"/>
          <p:nvPr/>
        </p:nvPicPr>
        <p:blipFill rotWithShape="1">
          <a:blip r:embed="rId7">
            <a:alphaModFix/>
          </a:blip>
          <a:srcRect b="0" l="0" r="0" t="0"/>
          <a:stretch/>
        </p:blipFill>
        <p:spPr>
          <a:xfrm>
            <a:off x="2214358" y="2060907"/>
            <a:ext cx="1803892" cy="3708000"/>
          </a:xfrm>
          <a:prstGeom prst="rect">
            <a:avLst/>
          </a:prstGeom>
          <a:noFill/>
          <a:ln>
            <a:noFill/>
          </a:ln>
        </p:spPr>
      </p:pic>
      <p:sp>
        <p:nvSpPr>
          <p:cNvPr id="598" name="Google Shape;598;p30"/>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2.3. Controlling IoT: Light Sensor</a:t>
            </a:r>
            <a:endParaRPr/>
          </a:p>
        </p:txBody>
      </p:sp>
      <p:sp>
        <p:nvSpPr>
          <p:cNvPr id="599" name="Google Shape;599;p30"/>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600" name="Google Shape;600;p30"/>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Step 2 : Routines Tab → Add Routine → Dark condition with illuminance level of Light sensor (1/3)</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31"/>
          <p:cNvPicPr preferRelativeResize="0"/>
          <p:nvPr/>
        </p:nvPicPr>
        <p:blipFill rotWithShape="1">
          <a:blip r:embed="rId3">
            <a:alphaModFix/>
          </a:blip>
          <a:srcRect b="0" l="0" r="0" t="0"/>
          <a:stretch/>
        </p:blipFill>
        <p:spPr>
          <a:xfrm>
            <a:off x="6998217" y="1925022"/>
            <a:ext cx="1926486" cy="3960000"/>
          </a:xfrm>
          <a:prstGeom prst="rect">
            <a:avLst/>
          </a:prstGeom>
          <a:noFill/>
          <a:ln>
            <a:noFill/>
          </a:ln>
        </p:spPr>
      </p:pic>
      <p:pic>
        <p:nvPicPr>
          <p:cNvPr id="607" name="Google Shape;607;p31"/>
          <p:cNvPicPr preferRelativeResize="0"/>
          <p:nvPr/>
        </p:nvPicPr>
        <p:blipFill rotWithShape="1">
          <a:blip r:embed="rId4">
            <a:alphaModFix/>
          </a:blip>
          <a:srcRect b="0" l="0" r="0" t="0"/>
          <a:stretch/>
        </p:blipFill>
        <p:spPr>
          <a:xfrm>
            <a:off x="4951668" y="1925022"/>
            <a:ext cx="1926486" cy="3960000"/>
          </a:xfrm>
          <a:prstGeom prst="rect">
            <a:avLst/>
          </a:prstGeom>
          <a:noFill/>
          <a:ln>
            <a:noFill/>
          </a:ln>
        </p:spPr>
      </p:pic>
      <p:pic>
        <p:nvPicPr>
          <p:cNvPr id="608" name="Google Shape;608;p31"/>
          <p:cNvPicPr preferRelativeResize="0"/>
          <p:nvPr/>
        </p:nvPicPr>
        <p:blipFill rotWithShape="1">
          <a:blip r:embed="rId5">
            <a:alphaModFix/>
          </a:blip>
          <a:srcRect b="0" l="0" r="0" t="0"/>
          <a:stretch/>
        </p:blipFill>
        <p:spPr>
          <a:xfrm>
            <a:off x="2905119" y="1925022"/>
            <a:ext cx="1926486" cy="3960000"/>
          </a:xfrm>
          <a:prstGeom prst="rect">
            <a:avLst/>
          </a:prstGeom>
          <a:noFill/>
          <a:ln>
            <a:noFill/>
          </a:ln>
        </p:spPr>
      </p:pic>
      <p:pic>
        <p:nvPicPr>
          <p:cNvPr id="609" name="Google Shape;609;p31"/>
          <p:cNvPicPr preferRelativeResize="0"/>
          <p:nvPr/>
        </p:nvPicPr>
        <p:blipFill rotWithShape="1">
          <a:blip r:embed="rId6">
            <a:alphaModFix/>
          </a:blip>
          <a:srcRect b="0" l="0" r="0" t="0"/>
          <a:stretch/>
        </p:blipFill>
        <p:spPr>
          <a:xfrm>
            <a:off x="856433" y="1925022"/>
            <a:ext cx="1926486" cy="3960000"/>
          </a:xfrm>
          <a:prstGeom prst="rect">
            <a:avLst/>
          </a:prstGeom>
          <a:noFill/>
          <a:ln>
            <a:noFill/>
          </a:ln>
        </p:spPr>
      </p:pic>
      <p:sp>
        <p:nvSpPr>
          <p:cNvPr id="610" name="Google Shape;610;p31"/>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2.3. Controlling IoT: Light Sensor</a:t>
            </a:r>
            <a:endParaRPr/>
          </a:p>
        </p:txBody>
      </p:sp>
      <p:sp>
        <p:nvSpPr>
          <p:cNvPr id="611" name="Google Shape;611;p31"/>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612" name="Google Shape;612;p31"/>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Step 2 : Routines Tab → Add Routine → Dark condition with illuminance level of Light sensor (2/3)</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32"/>
          <p:cNvPicPr preferRelativeResize="0"/>
          <p:nvPr/>
        </p:nvPicPr>
        <p:blipFill rotWithShape="1">
          <a:blip r:embed="rId3">
            <a:alphaModFix/>
          </a:blip>
          <a:srcRect b="0" l="0" r="0" t="0"/>
          <a:stretch/>
        </p:blipFill>
        <p:spPr>
          <a:xfrm>
            <a:off x="7180450" y="1933874"/>
            <a:ext cx="1926486" cy="3960000"/>
          </a:xfrm>
          <a:prstGeom prst="rect">
            <a:avLst/>
          </a:prstGeom>
          <a:noFill/>
          <a:ln>
            <a:noFill/>
          </a:ln>
        </p:spPr>
      </p:pic>
      <p:pic>
        <p:nvPicPr>
          <p:cNvPr id="619" name="Google Shape;619;p32"/>
          <p:cNvPicPr preferRelativeResize="0"/>
          <p:nvPr/>
        </p:nvPicPr>
        <p:blipFill rotWithShape="1">
          <a:blip r:embed="rId4">
            <a:alphaModFix/>
          </a:blip>
          <a:srcRect b="0" l="0" r="0" t="0"/>
          <a:stretch/>
        </p:blipFill>
        <p:spPr>
          <a:xfrm>
            <a:off x="5063336" y="1933874"/>
            <a:ext cx="1926486" cy="3960000"/>
          </a:xfrm>
          <a:prstGeom prst="rect">
            <a:avLst/>
          </a:prstGeom>
          <a:noFill/>
          <a:ln>
            <a:noFill/>
          </a:ln>
        </p:spPr>
      </p:pic>
      <p:pic>
        <p:nvPicPr>
          <p:cNvPr id="620" name="Google Shape;620;p32"/>
          <p:cNvPicPr preferRelativeResize="0"/>
          <p:nvPr/>
        </p:nvPicPr>
        <p:blipFill rotWithShape="1">
          <a:blip r:embed="rId5">
            <a:alphaModFix/>
          </a:blip>
          <a:srcRect b="0" l="0" r="0" t="0"/>
          <a:stretch/>
        </p:blipFill>
        <p:spPr>
          <a:xfrm>
            <a:off x="2952104" y="1933874"/>
            <a:ext cx="1926486" cy="3960000"/>
          </a:xfrm>
          <a:prstGeom prst="rect">
            <a:avLst/>
          </a:prstGeom>
          <a:noFill/>
          <a:ln>
            <a:noFill/>
          </a:ln>
        </p:spPr>
      </p:pic>
      <p:pic>
        <p:nvPicPr>
          <p:cNvPr id="621" name="Google Shape;621;p32"/>
          <p:cNvPicPr preferRelativeResize="0"/>
          <p:nvPr/>
        </p:nvPicPr>
        <p:blipFill rotWithShape="1">
          <a:blip r:embed="rId6">
            <a:alphaModFix/>
          </a:blip>
          <a:srcRect b="0" l="0" r="0" t="0"/>
          <a:stretch/>
        </p:blipFill>
        <p:spPr>
          <a:xfrm>
            <a:off x="837931" y="1933874"/>
            <a:ext cx="1926486" cy="3960000"/>
          </a:xfrm>
          <a:prstGeom prst="rect">
            <a:avLst/>
          </a:prstGeom>
          <a:noFill/>
          <a:ln>
            <a:noFill/>
          </a:ln>
        </p:spPr>
      </p:pic>
      <p:sp>
        <p:nvSpPr>
          <p:cNvPr id="622" name="Google Shape;622;p32"/>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2.3. Controlling IoT: Light Sensor</a:t>
            </a:r>
            <a:endParaRPr/>
          </a:p>
        </p:txBody>
      </p:sp>
      <p:sp>
        <p:nvSpPr>
          <p:cNvPr id="623" name="Google Shape;623;p32"/>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624" name="Google Shape;624;p32"/>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Step 2 : Routines Tab → Add Routine → Dark condition with illuminance level of Light sensor (3/3)</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33"/>
          <p:cNvPicPr preferRelativeResize="0"/>
          <p:nvPr/>
        </p:nvPicPr>
        <p:blipFill rotWithShape="1">
          <a:blip r:embed="rId3">
            <a:alphaModFix/>
          </a:blip>
          <a:srcRect b="0" l="0" r="0" t="0"/>
          <a:stretch/>
        </p:blipFill>
        <p:spPr>
          <a:xfrm>
            <a:off x="284851" y="2166019"/>
            <a:ext cx="1803892" cy="3708000"/>
          </a:xfrm>
          <a:prstGeom prst="rect">
            <a:avLst/>
          </a:prstGeom>
          <a:noFill/>
          <a:ln>
            <a:noFill/>
          </a:ln>
        </p:spPr>
      </p:pic>
      <p:pic>
        <p:nvPicPr>
          <p:cNvPr id="631" name="Google Shape;631;p33"/>
          <p:cNvPicPr preferRelativeResize="0"/>
          <p:nvPr/>
        </p:nvPicPr>
        <p:blipFill rotWithShape="1">
          <a:blip r:embed="rId4">
            <a:alphaModFix/>
          </a:blip>
          <a:srcRect b="0" l="0" r="0" t="0"/>
          <a:stretch/>
        </p:blipFill>
        <p:spPr>
          <a:xfrm>
            <a:off x="7753907" y="2166019"/>
            <a:ext cx="1803892" cy="3708000"/>
          </a:xfrm>
          <a:prstGeom prst="rect">
            <a:avLst/>
          </a:prstGeom>
          <a:noFill/>
          <a:ln>
            <a:noFill/>
          </a:ln>
        </p:spPr>
      </p:pic>
      <p:pic>
        <p:nvPicPr>
          <p:cNvPr id="632" name="Google Shape;632;p33"/>
          <p:cNvPicPr preferRelativeResize="0"/>
          <p:nvPr/>
        </p:nvPicPr>
        <p:blipFill rotWithShape="1">
          <a:blip r:embed="rId5">
            <a:alphaModFix/>
          </a:blip>
          <a:srcRect b="0" l="0" r="0" t="0"/>
          <a:stretch/>
        </p:blipFill>
        <p:spPr>
          <a:xfrm>
            <a:off x="5886643" y="2166019"/>
            <a:ext cx="1803892" cy="3708000"/>
          </a:xfrm>
          <a:prstGeom prst="rect">
            <a:avLst/>
          </a:prstGeom>
          <a:noFill/>
          <a:ln>
            <a:noFill/>
          </a:ln>
        </p:spPr>
      </p:pic>
      <p:pic>
        <p:nvPicPr>
          <p:cNvPr id="633" name="Google Shape;633;p33"/>
          <p:cNvPicPr preferRelativeResize="0"/>
          <p:nvPr/>
        </p:nvPicPr>
        <p:blipFill rotWithShape="1">
          <a:blip r:embed="rId6">
            <a:alphaModFix/>
          </a:blip>
          <a:srcRect b="0" l="0" r="0" t="0"/>
          <a:stretch/>
        </p:blipFill>
        <p:spPr>
          <a:xfrm>
            <a:off x="2152115" y="2166019"/>
            <a:ext cx="1803892" cy="3708000"/>
          </a:xfrm>
          <a:prstGeom prst="rect">
            <a:avLst/>
          </a:prstGeom>
          <a:noFill/>
          <a:ln>
            <a:noFill/>
          </a:ln>
        </p:spPr>
      </p:pic>
      <p:sp>
        <p:nvSpPr>
          <p:cNvPr id="634" name="Google Shape;634;p33"/>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2.3. Controlling IoT: Light Sensor</a:t>
            </a:r>
            <a:endParaRPr/>
          </a:p>
        </p:txBody>
      </p:sp>
      <p:sp>
        <p:nvSpPr>
          <p:cNvPr id="635" name="Google Shape;635;p33"/>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636" name="Google Shape;636;p33"/>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Step 3 : Routines Tab → Add Routine → Bright condition with illuminance level of Light sensor (1/2)</a:t>
            </a:r>
            <a:endParaRPr/>
          </a:p>
        </p:txBody>
      </p:sp>
      <p:pic>
        <p:nvPicPr>
          <p:cNvPr id="637" name="Google Shape;637;p33"/>
          <p:cNvPicPr preferRelativeResize="0"/>
          <p:nvPr/>
        </p:nvPicPr>
        <p:blipFill rotWithShape="1">
          <a:blip r:embed="rId7">
            <a:alphaModFix/>
          </a:blip>
          <a:srcRect b="0" l="0" r="0" t="0"/>
          <a:stretch/>
        </p:blipFill>
        <p:spPr>
          <a:xfrm>
            <a:off x="4019379" y="2166019"/>
            <a:ext cx="1803892" cy="370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p34"/>
          <p:cNvPicPr preferRelativeResize="0"/>
          <p:nvPr/>
        </p:nvPicPr>
        <p:blipFill rotWithShape="1">
          <a:blip r:embed="rId3">
            <a:alphaModFix/>
          </a:blip>
          <a:srcRect b="0" l="0" r="0" t="0"/>
          <a:stretch/>
        </p:blipFill>
        <p:spPr>
          <a:xfrm>
            <a:off x="5903327" y="2243838"/>
            <a:ext cx="1803892" cy="3708000"/>
          </a:xfrm>
          <a:prstGeom prst="rect">
            <a:avLst/>
          </a:prstGeom>
          <a:noFill/>
          <a:ln>
            <a:noFill/>
          </a:ln>
        </p:spPr>
      </p:pic>
      <p:pic>
        <p:nvPicPr>
          <p:cNvPr id="644" name="Google Shape;644;p34"/>
          <p:cNvPicPr preferRelativeResize="0"/>
          <p:nvPr/>
        </p:nvPicPr>
        <p:blipFill rotWithShape="1">
          <a:blip r:embed="rId4">
            <a:alphaModFix/>
          </a:blip>
          <a:srcRect b="0" l="0" r="0" t="0"/>
          <a:stretch/>
        </p:blipFill>
        <p:spPr>
          <a:xfrm>
            <a:off x="4026378" y="2243838"/>
            <a:ext cx="1803892" cy="3708000"/>
          </a:xfrm>
          <a:prstGeom prst="rect">
            <a:avLst/>
          </a:prstGeom>
          <a:noFill/>
          <a:ln>
            <a:noFill/>
          </a:ln>
        </p:spPr>
      </p:pic>
      <p:pic>
        <p:nvPicPr>
          <p:cNvPr id="645" name="Google Shape;645;p34"/>
          <p:cNvPicPr preferRelativeResize="0"/>
          <p:nvPr/>
        </p:nvPicPr>
        <p:blipFill rotWithShape="1">
          <a:blip r:embed="rId5">
            <a:alphaModFix/>
          </a:blip>
          <a:srcRect b="0" l="0" r="0" t="0"/>
          <a:stretch/>
        </p:blipFill>
        <p:spPr>
          <a:xfrm>
            <a:off x="7780276" y="2243838"/>
            <a:ext cx="1803892" cy="3708000"/>
          </a:xfrm>
          <a:prstGeom prst="rect">
            <a:avLst/>
          </a:prstGeom>
          <a:noFill/>
          <a:ln>
            <a:noFill/>
          </a:ln>
        </p:spPr>
      </p:pic>
      <p:pic>
        <p:nvPicPr>
          <p:cNvPr id="646" name="Google Shape;646;p34"/>
          <p:cNvPicPr preferRelativeResize="0"/>
          <p:nvPr/>
        </p:nvPicPr>
        <p:blipFill rotWithShape="1">
          <a:blip r:embed="rId6">
            <a:alphaModFix/>
          </a:blip>
          <a:srcRect b="0" l="0" r="0" t="0"/>
          <a:stretch/>
        </p:blipFill>
        <p:spPr>
          <a:xfrm>
            <a:off x="2149429" y="2243838"/>
            <a:ext cx="1803892" cy="3708000"/>
          </a:xfrm>
          <a:prstGeom prst="rect">
            <a:avLst/>
          </a:prstGeom>
          <a:noFill/>
          <a:ln>
            <a:noFill/>
          </a:ln>
        </p:spPr>
      </p:pic>
      <p:pic>
        <p:nvPicPr>
          <p:cNvPr id="647" name="Google Shape;647;p34"/>
          <p:cNvPicPr preferRelativeResize="0"/>
          <p:nvPr/>
        </p:nvPicPr>
        <p:blipFill rotWithShape="1">
          <a:blip r:embed="rId7">
            <a:alphaModFix/>
          </a:blip>
          <a:srcRect b="0" l="0" r="0" t="0"/>
          <a:stretch/>
        </p:blipFill>
        <p:spPr>
          <a:xfrm>
            <a:off x="272479" y="2243838"/>
            <a:ext cx="1803892" cy="3708000"/>
          </a:xfrm>
          <a:prstGeom prst="rect">
            <a:avLst/>
          </a:prstGeom>
          <a:noFill/>
          <a:ln>
            <a:noFill/>
          </a:ln>
        </p:spPr>
      </p:pic>
      <p:sp>
        <p:nvSpPr>
          <p:cNvPr id="648" name="Google Shape;648;p34"/>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2.3. Controlling IoT: Light Sensor</a:t>
            </a:r>
            <a:endParaRPr/>
          </a:p>
        </p:txBody>
      </p:sp>
      <p:sp>
        <p:nvSpPr>
          <p:cNvPr id="649" name="Google Shape;649;p34"/>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650" name="Google Shape;650;p34"/>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Step 3 : Routines Tab → Add Routine → Bright condition with illuminance level of Light sensor (2/2)</a:t>
            </a:r>
            <a:endParaRPr/>
          </a:p>
          <a:p>
            <a:pPr indent="-177569" lvl="0" marL="177569" rtl="0" algn="l">
              <a:lnSpc>
                <a:spcPct val="138307"/>
              </a:lnSpc>
              <a:spcBef>
                <a:spcPts val="999"/>
              </a:spcBef>
              <a:spcAft>
                <a:spcPts val="0"/>
              </a:spcAft>
              <a:buClr>
                <a:srgbClr val="262626"/>
              </a:buClr>
              <a:buSzPts val="1300"/>
              <a:buFont typeface="Arial"/>
              <a:buChar char="•"/>
            </a:pPr>
            <a:r>
              <a:rPr lang="en-US"/>
              <a:t>Step 4 : Make dark/bright condition with your finger → Check notification status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35"/>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2.3. Controlling IoT: Sound Sensor</a:t>
            </a:r>
            <a:endParaRPr/>
          </a:p>
        </p:txBody>
      </p:sp>
      <p:sp>
        <p:nvSpPr>
          <p:cNvPr id="657" name="Google Shape;657;p35"/>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658" name="Google Shape;658;p35"/>
          <p:cNvSpPr txBox="1"/>
          <p:nvPr>
            <p:ph idx="4" type="body"/>
          </p:nvPr>
        </p:nvSpPr>
        <p:spPr>
          <a:xfrm>
            <a:off x="541439" y="2445286"/>
            <a:ext cx="369507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The IoT thing uses a microphone and a speaker located on the backside of the Galaxy device. </a:t>
            </a:r>
            <a:endParaRPr/>
          </a:p>
          <a:p>
            <a:pPr indent="-177569" lvl="0" marL="177569" rtl="0" algn="l">
              <a:lnSpc>
                <a:spcPct val="138307"/>
              </a:lnSpc>
              <a:spcBef>
                <a:spcPts val="999"/>
              </a:spcBef>
              <a:spcAft>
                <a:spcPts val="0"/>
              </a:spcAft>
              <a:buClr>
                <a:srgbClr val="262626"/>
              </a:buClr>
              <a:buSzPts val="1300"/>
              <a:buFont typeface="Arial"/>
              <a:buChar char="•"/>
            </a:pPr>
            <a:r>
              <a:rPr lang="en-US"/>
              <a:t>When the sound sensor detects sound, it can send an alarm or a message to your device.</a:t>
            </a:r>
            <a:endParaRPr/>
          </a:p>
          <a:p>
            <a:pPr indent="-177569" lvl="0" marL="177569" rtl="0" algn="l">
              <a:lnSpc>
                <a:spcPct val="138307"/>
              </a:lnSpc>
              <a:spcBef>
                <a:spcPts val="999"/>
              </a:spcBef>
              <a:spcAft>
                <a:spcPts val="0"/>
              </a:spcAft>
              <a:buClr>
                <a:srgbClr val="262626"/>
              </a:buClr>
              <a:buSzPts val="1300"/>
              <a:buFont typeface="Arial"/>
              <a:buChar char="•"/>
            </a:pPr>
            <a:r>
              <a:rPr lang="en-US"/>
              <a:t>Refer to this link </a:t>
            </a:r>
            <a:r>
              <a:rPr lang="en-US" u="sng">
                <a:solidFill>
                  <a:schemeClr val="hlink"/>
                </a:solidFill>
                <a:hlinkClick r:id="rId3"/>
              </a:rPr>
              <a:t>https://www.samsung.com/levant/support/mobile-devices/galaxy-s9-what-is-the-device-layout/</a:t>
            </a:r>
            <a:r>
              <a:rPr lang="en-US"/>
              <a:t> , to see examples and routine.</a:t>
            </a:r>
            <a:endParaRPr/>
          </a:p>
        </p:txBody>
      </p:sp>
      <p:grpSp>
        <p:nvGrpSpPr>
          <p:cNvPr id="659" name="Google Shape;659;p35"/>
          <p:cNvGrpSpPr/>
          <p:nvPr/>
        </p:nvGrpSpPr>
        <p:grpSpPr>
          <a:xfrm>
            <a:off x="4448945" y="2427345"/>
            <a:ext cx="3456383" cy="3298344"/>
            <a:chOff x="5920010" y="2918830"/>
            <a:chExt cx="3400425" cy="3457176"/>
          </a:xfrm>
        </p:grpSpPr>
        <p:pic>
          <p:nvPicPr>
            <p:cNvPr id="660" name="Google Shape;660;p35"/>
            <p:cNvPicPr preferRelativeResize="0"/>
            <p:nvPr/>
          </p:nvPicPr>
          <p:blipFill rotWithShape="1">
            <a:blip r:embed="rId4">
              <a:alphaModFix/>
            </a:blip>
            <a:srcRect b="0" l="0" r="0" t="0"/>
            <a:stretch/>
          </p:blipFill>
          <p:spPr>
            <a:xfrm>
              <a:off x="5920010" y="2918830"/>
              <a:ext cx="3400425" cy="3324225"/>
            </a:xfrm>
            <a:prstGeom prst="rect">
              <a:avLst/>
            </a:prstGeom>
            <a:noFill/>
            <a:ln>
              <a:noFill/>
            </a:ln>
          </p:spPr>
        </p:pic>
        <p:sp>
          <p:nvSpPr>
            <p:cNvPr id="661" name="Google Shape;661;p35"/>
            <p:cNvSpPr/>
            <p:nvPr/>
          </p:nvSpPr>
          <p:spPr>
            <a:xfrm>
              <a:off x="7182976" y="3348163"/>
              <a:ext cx="249202" cy="544357"/>
            </a:xfrm>
            <a:prstGeom prst="ellipse">
              <a:avLst/>
            </a:prstGeom>
            <a:noFill/>
            <a:ln cap="flat" cmpd="sng" w="38100">
              <a:solidFill>
                <a:srgbClr val="92D050"/>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35"/>
            <p:cNvSpPr/>
            <p:nvPr/>
          </p:nvSpPr>
          <p:spPr>
            <a:xfrm>
              <a:off x="6338484" y="3282768"/>
              <a:ext cx="618516" cy="387115"/>
            </a:xfrm>
            <a:prstGeom prst="rect">
              <a:avLst/>
            </a:prstGeom>
            <a:noFill/>
            <a:ln cap="flat" cmpd="sng" w="38100">
              <a:solidFill>
                <a:srgbClr val="92D050"/>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35"/>
            <p:cNvSpPr/>
            <p:nvPr/>
          </p:nvSpPr>
          <p:spPr>
            <a:xfrm>
              <a:off x="7288162" y="5508403"/>
              <a:ext cx="249202" cy="544357"/>
            </a:xfrm>
            <a:prstGeom prst="ellipse">
              <a:avLst/>
            </a:prstGeom>
            <a:noFill/>
            <a:ln cap="flat" cmpd="sng" w="38100">
              <a:solidFill>
                <a:srgbClr val="92D050"/>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35"/>
            <p:cNvSpPr/>
            <p:nvPr/>
          </p:nvSpPr>
          <p:spPr>
            <a:xfrm>
              <a:off x="6458570" y="5713038"/>
              <a:ext cx="504056" cy="387115"/>
            </a:xfrm>
            <a:prstGeom prst="rect">
              <a:avLst/>
            </a:prstGeom>
            <a:noFill/>
            <a:ln cap="flat" cmpd="sng" w="38100">
              <a:solidFill>
                <a:srgbClr val="92D050"/>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35"/>
            <p:cNvSpPr/>
            <p:nvPr/>
          </p:nvSpPr>
          <p:spPr>
            <a:xfrm>
              <a:off x="6352058" y="5988891"/>
              <a:ext cx="598410" cy="387115"/>
            </a:xfrm>
            <a:prstGeom prst="rect">
              <a:avLst/>
            </a:prstGeom>
            <a:noFill/>
            <a:ln cap="flat" cmpd="sng" w="38100">
              <a:solidFill>
                <a:srgbClr val="92D050"/>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66" name="Google Shape;666;p35"/>
          <p:cNvSpPr txBox="1"/>
          <p:nvPr>
            <p:ph idx="2" type="body"/>
          </p:nvPr>
        </p:nvSpPr>
        <p:spPr>
          <a:xfrm>
            <a:off x="542222" y="1523052"/>
            <a:ext cx="8796528" cy="493776"/>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rgbClr val="131313"/>
              </a:buClr>
              <a:buSzPts val="3100"/>
              <a:buNone/>
            </a:pPr>
            <a:r>
              <a:rPr lang="en-US"/>
              <a:t>Sound Sensor</a:t>
            </a:r>
            <a:endParaRPr/>
          </a:p>
        </p:txBody>
      </p:sp>
      <p:grpSp>
        <p:nvGrpSpPr>
          <p:cNvPr id="667" name="Google Shape;667;p35"/>
          <p:cNvGrpSpPr/>
          <p:nvPr/>
        </p:nvGrpSpPr>
        <p:grpSpPr>
          <a:xfrm>
            <a:off x="7977337" y="2412631"/>
            <a:ext cx="1532403" cy="3093719"/>
            <a:chOff x="7977337" y="2412631"/>
            <a:chExt cx="1532403" cy="3093719"/>
          </a:xfrm>
        </p:grpSpPr>
        <p:pic>
          <p:nvPicPr>
            <p:cNvPr id="668" name="Google Shape;668;p35"/>
            <p:cNvPicPr preferRelativeResize="0"/>
            <p:nvPr/>
          </p:nvPicPr>
          <p:blipFill rotWithShape="1">
            <a:blip r:embed="rId5">
              <a:alphaModFix/>
            </a:blip>
            <a:srcRect b="0" l="0" r="0" t="0"/>
            <a:stretch/>
          </p:blipFill>
          <p:spPr>
            <a:xfrm>
              <a:off x="7977337" y="2412631"/>
              <a:ext cx="1532403" cy="3093719"/>
            </a:xfrm>
            <a:prstGeom prst="rect">
              <a:avLst/>
            </a:prstGeom>
            <a:noFill/>
            <a:ln>
              <a:noFill/>
            </a:ln>
          </p:spPr>
        </p:pic>
        <p:pic>
          <p:nvPicPr>
            <p:cNvPr id="669" name="Google Shape;669;p35"/>
            <p:cNvPicPr preferRelativeResize="0"/>
            <p:nvPr/>
          </p:nvPicPr>
          <p:blipFill rotWithShape="1">
            <a:blip r:embed="rId6">
              <a:alphaModFix/>
            </a:blip>
            <a:srcRect b="0" l="0" r="0" t="0"/>
            <a:stretch/>
          </p:blipFill>
          <p:spPr>
            <a:xfrm>
              <a:off x="8060462" y="2588579"/>
              <a:ext cx="1346487" cy="276778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p36"/>
          <p:cNvPicPr preferRelativeResize="0"/>
          <p:nvPr/>
        </p:nvPicPr>
        <p:blipFill rotWithShape="1">
          <a:blip r:embed="rId3">
            <a:alphaModFix/>
          </a:blip>
          <a:srcRect b="0" l="0" r="0" t="0"/>
          <a:stretch/>
        </p:blipFill>
        <p:spPr>
          <a:xfrm>
            <a:off x="1073333" y="1930848"/>
            <a:ext cx="1926486" cy="3960000"/>
          </a:xfrm>
          <a:prstGeom prst="rect">
            <a:avLst/>
          </a:prstGeom>
          <a:noFill/>
          <a:ln>
            <a:noFill/>
          </a:ln>
        </p:spPr>
      </p:pic>
      <p:pic>
        <p:nvPicPr>
          <p:cNvPr id="676" name="Google Shape;676;p36"/>
          <p:cNvPicPr preferRelativeResize="0"/>
          <p:nvPr/>
        </p:nvPicPr>
        <p:blipFill rotWithShape="1">
          <a:blip r:embed="rId4">
            <a:alphaModFix/>
          </a:blip>
          <a:srcRect b="0" l="0" r="0" t="0"/>
          <a:stretch/>
        </p:blipFill>
        <p:spPr>
          <a:xfrm>
            <a:off x="6545941" y="1930848"/>
            <a:ext cx="1926486" cy="3960000"/>
          </a:xfrm>
          <a:prstGeom prst="rect">
            <a:avLst/>
          </a:prstGeom>
          <a:noFill/>
          <a:ln>
            <a:noFill/>
          </a:ln>
        </p:spPr>
      </p:pic>
      <p:pic>
        <p:nvPicPr>
          <p:cNvPr id="677" name="Google Shape;677;p36"/>
          <p:cNvPicPr preferRelativeResize="0"/>
          <p:nvPr/>
        </p:nvPicPr>
        <p:blipFill rotWithShape="1">
          <a:blip r:embed="rId5">
            <a:alphaModFix/>
          </a:blip>
          <a:srcRect b="0" l="0" r="0" t="0"/>
          <a:stretch/>
        </p:blipFill>
        <p:spPr>
          <a:xfrm>
            <a:off x="3809637" y="1930848"/>
            <a:ext cx="1926486" cy="3960000"/>
          </a:xfrm>
          <a:prstGeom prst="rect">
            <a:avLst/>
          </a:prstGeom>
          <a:noFill/>
          <a:ln>
            <a:noFill/>
          </a:ln>
        </p:spPr>
      </p:pic>
      <p:sp>
        <p:nvSpPr>
          <p:cNvPr id="678" name="Google Shape;678;p36"/>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2.3. Controlling IoT: Sound Sensor</a:t>
            </a:r>
            <a:endParaRPr/>
          </a:p>
        </p:txBody>
      </p:sp>
      <p:sp>
        <p:nvSpPr>
          <p:cNvPr id="679" name="Google Shape;679;p36"/>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680" name="Google Shape;680;p36"/>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Step 1 : SmartThings app → Devices → Sound sensor card → Check Sound detection status (YAMNet)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id="686" name="Google Shape;686;p37"/>
          <p:cNvPicPr preferRelativeResize="0"/>
          <p:nvPr/>
        </p:nvPicPr>
        <p:blipFill rotWithShape="1">
          <a:blip r:embed="rId3">
            <a:alphaModFix/>
          </a:blip>
          <a:srcRect b="0" l="0" r="0" t="0"/>
          <a:stretch/>
        </p:blipFill>
        <p:spPr>
          <a:xfrm>
            <a:off x="6087649" y="2025603"/>
            <a:ext cx="1926486" cy="3960000"/>
          </a:xfrm>
          <a:prstGeom prst="rect">
            <a:avLst/>
          </a:prstGeom>
          <a:noFill/>
          <a:ln>
            <a:noFill/>
          </a:ln>
        </p:spPr>
      </p:pic>
      <p:pic>
        <p:nvPicPr>
          <p:cNvPr id="687" name="Google Shape;687;p37"/>
          <p:cNvPicPr preferRelativeResize="0"/>
          <p:nvPr/>
        </p:nvPicPr>
        <p:blipFill rotWithShape="1">
          <a:blip r:embed="rId4">
            <a:alphaModFix/>
          </a:blip>
          <a:srcRect b="0" l="0" r="0" t="0"/>
          <a:stretch/>
        </p:blipFill>
        <p:spPr>
          <a:xfrm>
            <a:off x="3907594" y="2025603"/>
            <a:ext cx="1926486" cy="3960000"/>
          </a:xfrm>
          <a:prstGeom prst="rect">
            <a:avLst/>
          </a:prstGeom>
          <a:noFill/>
          <a:ln>
            <a:noFill/>
          </a:ln>
        </p:spPr>
      </p:pic>
      <p:pic>
        <p:nvPicPr>
          <p:cNvPr id="688" name="Google Shape;688;p37"/>
          <p:cNvPicPr preferRelativeResize="0"/>
          <p:nvPr/>
        </p:nvPicPr>
        <p:blipFill rotWithShape="1">
          <a:blip r:embed="rId5">
            <a:alphaModFix/>
          </a:blip>
          <a:srcRect b="0" l="0" r="0" t="0"/>
          <a:stretch/>
        </p:blipFill>
        <p:spPr>
          <a:xfrm>
            <a:off x="1723351" y="2025603"/>
            <a:ext cx="1926486" cy="3960000"/>
          </a:xfrm>
          <a:prstGeom prst="rect">
            <a:avLst/>
          </a:prstGeom>
          <a:noFill/>
          <a:ln>
            <a:noFill/>
          </a:ln>
        </p:spPr>
      </p:pic>
      <p:sp>
        <p:nvSpPr>
          <p:cNvPr id="689" name="Google Shape;689;p37"/>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2.3. Controlling IoT: Sound Sensor</a:t>
            </a:r>
            <a:endParaRPr/>
          </a:p>
        </p:txBody>
      </p:sp>
      <p:sp>
        <p:nvSpPr>
          <p:cNvPr id="690" name="Google Shape;690;p37"/>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691" name="Google Shape;691;p37"/>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Step 2 : Sound sensor card → More → Settings → Auto record sounds → Baby crying: 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38"/>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2.3. Controlling IoT: Sound Sensor</a:t>
            </a:r>
            <a:endParaRPr/>
          </a:p>
        </p:txBody>
      </p:sp>
      <p:sp>
        <p:nvSpPr>
          <p:cNvPr id="698" name="Google Shape;698;p38"/>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699" name="Google Shape;699;p38"/>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Step 3 : Sound sensor card → Timeline → Click baby icon → Check detected audio clip</a:t>
            </a:r>
            <a:endParaRPr/>
          </a:p>
          <a:p>
            <a:pPr indent="-88796" lvl="0" marL="177569" rtl="0" algn="l">
              <a:lnSpc>
                <a:spcPct val="128612"/>
              </a:lnSpc>
              <a:spcBef>
                <a:spcPts val="999"/>
              </a:spcBef>
              <a:spcAft>
                <a:spcPts val="0"/>
              </a:spcAft>
              <a:buClr>
                <a:srgbClr val="262626"/>
              </a:buClr>
              <a:buSzPts val="1398"/>
              <a:buFont typeface="Arial"/>
              <a:buNone/>
            </a:pPr>
            <a:r>
              <a:t/>
            </a:r>
            <a:endParaRPr/>
          </a:p>
        </p:txBody>
      </p:sp>
      <p:pic>
        <p:nvPicPr>
          <p:cNvPr descr="D:\업사이클링\SIC 교육자료\Screenshot_20210628-234928_SmartThings.jpg" id="700" name="Google Shape;700;p38"/>
          <p:cNvPicPr preferRelativeResize="0"/>
          <p:nvPr/>
        </p:nvPicPr>
        <p:blipFill rotWithShape="1">
          <a:blip r:embed="rId3">
            <a:alphaModFix/>
          </a:blip>
          <a:srcRect b="0" l="0" r="0" t="0"/>
          <a:stretch/>
        </p:blipFill>
        <p:spPr>
          <a:xfrm>
            <a:off x="2671564" y="2167588"/>
            <a:ext cx="1800000" cy="3700000"/>
          </a:xfrm>
          <a:prstGeom prst="rect">
            <a:avLst/>
          </a:prstGeom>
          <a:noFill/>
          <a:ln>
            <a:noFill/>
          </a:ln>
        </p:spPr>
      </p:pic>
      <p:pic>
        <p:nvPicPr>
          <p:cNvPr descr="D:\업사이클링\SIC 교육자료\Screenshot_20210628-234938_SmartThings.jpg" id="701" name="Google Shape;701;p38"/>
          <p:cNvPicPr preferRelativeResize="0"/>
          <p:nvPr/>
        </p:nvPicPr>
        <p:blipFill rotWithShape="1">
          <a:blip r:embed="rId4">
            <a:alphaModFix/>
          </a:blip>
          <a:srcRect b="0" l="0" r="0" t="0"/>
          <a:stretch/>
        </p:blipFill>
        <p:spPr>
          <a:xfrm>
            <a:off x="5313240" y="2167588"/>
            <a:ext cx="1800000" cy="3700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39"/>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2.3. Controlling IoT: Camera</a:t>
            </a:r>
            <a:endParaRPr/>
          </a:p>
        </p:txBody>
      </p:sp>
      <p:sp>
        <p:nvSpPr>
          <p:cNvPr id="708" name="Google Shape;708;p39"/>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709" name="Google Shape;709;p39"/>
          <p:cNvSpPr txBox="1"/>
          <p:nvPr>
            <p:ph idx="4" type="body"/>
          </p:nvPr>
        </p:nvSpPr>
        <p:spPr>
          <a:xfrm>
            <a:off x="541537" y="2346197"/>
            <a:ext cx="3478282" cy="2915621"/>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The IoT Thing uses a microphone, speaker, flash and front/back camera located on the front/back side of the Galaxy device.. </a:t>
            </a:r>
            <a:endParaRPr/>
          </a:p>
          <a:p>
            <a:pPr indent="-177569" lvl="0" marL="177569" rtl="0" algn="l">
              <a:lnSpc>
                <a:spcPct val="138307"/>
              </a:lnSpc>
              <a:spcBef>
                <a:spcPts val="999"/>
              </a:spcBef>
              <a:spcAft>
                <a:spcPts val="0"/>
              </a:spcAft>
              <a:buClr>
                <a:srgbClr val="262626"/>
              </a:buClr>
              <a:buSzPts val="1300"/>
              <a:buFont typeface="Arial"/>
              <a:buChar char="•"/>
            </a:pPr>
            <a:r>
              <a:rPr lang="en-US"/>
              <a:t>When the Camera detects motion or sound, it can capture or record with your device.</a:t>
            </a:r>
            <a:endParaRPr/>
          </a:p>
          <a:p>
            <a:pPr indent="-177569" lvl="0" marL="177569" rtl="0" algn="l">
              <a:lnSpc>
                <a:spcPct val="138307"/>
              </a:lnSpc>
              <a:spcBef>
                <a:spcPts val="999"/>
              </a:spcBef>
              <a:spcAft>
                <a:spcPts val="0"/>
              </a:spcAft>
              <a:buClr>
                <a:srgbClr val="262626"/>
              </a:buClr>
              <a:buSzPts val="1300"/>
              <a:buFont typeface="Arial"/>
              <a:buChar char="•"/>
            </a:pPr>
            <a:r>
              <a:rPr lang="en-US"/>
              <a:t>Refer to this link </a:t>
            </a:r>
            <a:r>
              <a:rPr lang="en-US" u="sng">
                <a:solidFill>
                  <a:schemeClr val="hlink"/>
                </a:solidFill>
                <a:hlinkClick r:id="rId3"/>
              </a:rPr>
              <a:t>https://www.samsung.com/levant/support/mobile-devices/galaxy-s9-what-is-the-device-layout/</a:t>
            </a:r>
            <a:r>
              <a:rPr lang="en-US"/>
              <a:t>,  to see examples and routine.</a:t>
            </a:r>
            <a:endParaRPr/>
          </a:p>
          <a:p>
            <a:pPr indent="-88796" lvl="0" marL="177569" rtl="0" algn="l">
              <a:lnSpc>
                <a:spcPct val="128612"/>
              </a:lnSpc>
              <a:spcBef>
                <a:spcPts val="999"/>
              </a:spcBef>
              <a:spcAft>
                <a:spcPts val="0"/>
              </a:spcAft>
              <a:buClr>
                <a:srgbClr val="262626"/>
              </a:buClr>
              <a:buSzPts val="1398"/>
              <a:buFont typeface="Arial"/>
              <a:buNone/>
            </a:pPr>
            <a:r>
              <a:t/>
            </a:r>
            <a:endParaRPr/>
          </a:p>
        </p:txBody>
      </p:sp>
      <p:pic>
        <p:nvPicPr>
          <p:cNvPr id="710" name="Google Shape;710;p39"/>
          <p:cNvPicPr preferRelativeResize="0"/>
          <p:nvPr/>
        </p:nvPicPr>
        <p:blipFill rotWithShape="1">
          <a:blip r:embed="rId4">
            <a:alphaModFix/>
          </a:blip>
          <a:srcRect b="0" l="0" r="0" t="0"/>
          <a:stretch/>
        </p:blipFill>
        <p:spPr>
          <a:xfrm>
            <a:off x="4088905" y="2299929"/>
            <a:ext cx="3019895" cy="2961890"/>
          </a:xfrm>
          <a:prstGeom prst="rect">
            <a:avLst/>
          </a:prstGeom>
          <a:noFill/>
          <a:ln>
            <a:noFill/>
          </a:ln>
        </p:spPr>
      </p:pic>
      <p:sp>
        <p:nvSpPr>
          <p:cNvPr id="711" name="Google Shape;711;p39"/>
          <p:cNvSpPr/>
          <p:nvPr/>
        </p:nvSpPr>
        <p:spPr>
          <a:xfrm>
            <a:off x="5210537" y="2681848"/>
            <a:ext cx="221315" cy="519348"/>
          </a:xfrm>
          <a:prstGeom prst="ellipse">
            <a:avLst/>
          </a:prstGeom>
          <a:noFill/>
          <a:ln cap="flat" cmpd="sng" w="25400">
            <a:solidFill>
              <a:srgbClr val="00B0F0"/>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39"/>
          <p:cNvSpPr/>
          <p:nvPr/>
        </p:nvSpPr>
        <p:spPr>
          <a:xfrm>
            <a:off x="4460548" y="2628538"/>
            <a:ext cx="549300" cy="369330"/>
          </a:xfrm>
          <a:prstGeom prst="rect">
            <a:avLst/>
          </a:prstGeom>
          <a:noFill/>
          <a:ln cap="flat" cmpd="sng" w="25400">
            <a:solidFill>
              <a:srgbClr val="00B0F0"/>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39"/>
          <p:cNvSpPr/>
          <p:nvPr/>
        </p:nvSpPr>
        <p:spPr>
          <a:xfrm>
            <a:off x="5303952" y="4606625"/>
            <a:ext cx="221315" cy="519348"/>
          </a:xfrm>
          <a:prstGeom prst="ellipse">
            <a:avLst/>
          </a:prstGeom>
          <a:noFill/>
          <a:ln cap="flat" cmpd="sng" w="25400">
            <a:solidFill>
              <a:srgbClr val="00B0F0"/>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39"/>
          <p:cNvSpPr/>
          <p:nvPr/>
        </p:nvSpPr>
        <p:spPr>
          <a:xfrm>
            <a:off x="4624081" y="4768182"/>
            <a:ext cx="364515" cy="369330"/>
          </a:xfrm>
          <a:prstGeom prst="rect">
            <a:avLst/>
          </a:prstGeom>
          <a:noFill/>
          <a:ln cap="flat" cmpd="sng" w="25400">
            <a:solidFill>
              <a:srgbClr val="00B0F0"/>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15" name="Google Shape;715;p39"/>
          <p:cNvPicPr preferRelativeResize="0"/>
          <p:nvPr/>
        </p:nvPicPr>
        <p:blipFill rotWithShape="1">
          <a:blip r:embed="rId5">
            <a:alphaModFix/>
          </a:blip>
          <a:srcRect b="0" l="0" r="0" t="0"/>
          <a:stretch/>
        </p:blipFill>
        <p:spPr>
          <a:xfrm>
            <a:off x="7108800" y="2299929"/>
            <a:ext cx="2740745" cy="3157086"/>
          </a:xfrm>
          <a:prstGeom prst="rect">
            <a:avLst/>
          </a:prstGeom>
          <a:noFill/>
          <a:ln>
            <a:noFill/>
          </a:ln>
        </p:spPr>
      </p:pic>
      <p:sp>
        <p:nvSpPr>
          <p:cNvPr id="716" name="Google Shape;716;p39"/>
          <p:cNvSpPr/>
          <p:nvPr/>
        </p:nvSpPr>
        <p:spPr>
          <a:xfrm>
            <a:off x="6186739" y="2828486"/>
            <a:ext cx="270771" cy="369330"/>
          </a:xfrm>
          <a:prstGeom prst="rect">
            <a:avLst/>
          </a:prstGeom>
          <a:noFill/>
          <a:ln cap="flat" cmpd="sng" w="25400">
            <a:solidFill>
              <a:srgbClr val="00B0F0"/>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39"/>
          <p:cNvSpPr/>
          <p:nvPr/>
        </p:nvSpPr>
        <p:spPr>
          <a:xfrm>
            <a:off x="5480589" y="3002644"/>
            <a:ext cx="221315" cy="519348"/>
          </a:xfrm>
          <a:prstGeom prst="ellipse">
            <a:avLst/>
          </a:prstGeom>
          <a:noFill/>
          <a:ln cap="flat" cmpd="sng" w="25400">
            <a:solidFill>
              <a:srgbClr val="00B0F0"/>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39"/>
          <p:cNvSpPr/>
          <p:nvPr/>
        </p:nvSpPr>
        <p:spPr>
          <a:xfrm>
            <a:off x="5701904" y="3018015"/>
            <a:ext cx="110657" cy="519348"/>
          </a:xfrm>
          <a:prstGeom prst="ellipse">
            <a:avLst/>
          </a:prstGeom>
          <a:noFill/>
          <a:ln cap="flat" cmpd="sng" w="25400">
            <a:solidFill>
              <a:srgbClr val="00B0F0"/>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39"/>
          <p:cNvSpPr/>
          <p:nvPr/>
        </p:nvSpPr>
        <p:spPr>
          <a:xfrm>
            <a:off x="8587307" y="2721397"/>
            <a:ext cx="110657" cy="519348"/>
          </a:xfrm>
          <a:prstGeom prst="ellipse">
            <a:avLst/>
          </a:prstGeom>
          <a:noFill/>
          <a:ln cap="flat" cmpd="sng" w="25400">
            <a:solidFill>
              <a:srgbClr val="00B0F0"/>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39"/>
          <p:cNvSpPr/>
          <p:nvPr/>
        </p:nvSpPr>
        <p:spPr>
          <a:xfrm>
            <a:off x="8368515" y="2681848"/>
            <a:ext cx="221315" cy="519348"/>
          </a:xfrm>
          <a:prstGeom prst="ellipse">
            <a:avLst/>
          </a:prstGeom>
          <a:noFill/>
          <a:ln cap="flat" cmpd="sng" w="25400">
            <a:solidFill>
              <a:srgbClr val="00B0F0"/>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39"/>
          <p:cNvSpPr/>
          <p:nvPr/>
        </p:nvSpPr>
        <p:spPr>
          <a:xfrm>
            <a:off x="6182859" y="2188446"/>
            <a:ext cx="549300" cy="369330"/>
          </a:xfrm>
          <a:prstGeom prst="rect">
            <a:avLst/>
          </a:prstGeom>
          <a:noFill/>
          <a:ln cap="flat" cmpd="sng" w="25400">
            <a:solidFill>
              <a:srgbClr val="00B0F0"/>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2" name="Google Shape;722;p39"/>
          <p:cNvSpPr/>
          <p:nvPr/>
        </p:nvSpPr>
        <p:spPr>
          <a:xfrm>
            <a:off x="9027295" y="2188446"/>
            <a:ext cx="383699" cy="369330"/>
          </a:xfrm>
          <a:prstGeom prst="rect">
            <a:avLst/>
          </a:prstGeom>
          <a:noFill/>
          <a:ln cap="flat" cmpd="sng" w="25400">
            <a:solidFill>
              <a:srgbClr val="00B0F0"/>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3" name="Google Shape;723;p39"/>
          <p:cNvSpPr/>
          <p:nvPr/>
        </p:nvSpPr>
        <p:spPr>
          <a:xfrm>
            <a:off x="4454387" y="5019434"/>
            <a:ext cx="534209" cy="369330"/>
          </a:xfrm>
          <a:prstGeom prst="rect">
            <a:avLst/>
          </a:prstGeom>
          <a:noFill/>
          <a:ln cap="flat" cmpd="sng" w="25400">
            <a:solidFill>
              <a:srgbClr val="00B0F0"/>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4" name="Google Shape;724;p39"/>
          <p:cNvSpPr/>
          <p:nvPr/>
        </p:nvSpPr>
        <p:spPr>
          <a:xfrm>
            <a:off x="9030560" y="2483512"/>
            <a:ext cx="549300" cy="369330"/>
          </a:xfrm>
          <a:prstGeom prst="rect">
            <a:avLst/>
          </a:prstGeom>
          <a:noFill/>
          <a:ln cap="flat" cmpd="sng" w="25400">
            <a:solidFill>
              <a:srgbClr val="00B0F0"/>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5" name="Google Shape;725;p39"/>
          <p:cNvSpPr txBox="1"/>
          <p:nvPr>
            <p:ph idx="2" type="body"/>
          </p:nvPr>
        </p:nvSpPr>
        <p:spPr>
          <a:xfrm>
            <a:off x="542222" y="1523052"/>
            <a:ext cx="8796528" cy="493776"/>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rgbClr val="131313"/>
              </a:buClr>
              <a:buSzPts val="3100"/>
              <a:buNone/>
            </a:pPr>
            <a:r>
              <a:rPr lang="en-US"/>
              <a:t>Camera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4"/>
          <p:cNvSpPr txBox="1"/>
          <p:nvPr>
            <p:ph idx="1" type="body"/>
          </p:nvPr>
        </p:nvSpPr>
        <p:spPr>
          <a:xfrm>
            <a:off x="989700" y="3038807"/>
            <a:ext cx="8604000"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3500"/>
              <a:buNone/>
            </a:pPr>
            <a:r>
              <a:rPr lang="en-US"/>
              <a:t>Galaxy Upcycling: Introduction</a:t>
            </a:r>
            <a:endParaRPr/>
          </a:p>
        </p:txBody>
      </p:sp>
      <p:sp>
        <p:nvSpPr>
          <p:cNvPr id="115" name="Google Shape;115;p4"/>
          <p:cNvSpPr txBox="1"/>
          <p:nvPr>
            <p:ph idx="2" type="body"/>
          </p:nvPr>
        </p:nvSpPr>
        <p:spPr>
          <a:xfrm>
            <a:off x="992455" y="2745358"/>
            <a:ext cx="5477256" cy="310896"/>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rgbClr val="7F7F7F"/>
              </a:buClr>
              <a:buSzPts val="1900"/>
              <a:buNone/>
            </a:pPr>
            <a:r>
              <a:rPr lang="en-US"/>
              <a:t>Unit 1. </a:t>
            </a:r>
            <a:endParaRPr/>
          </a:p>
        </p:txBody>
      </p:sp>
      <p:grpSp>
        <p:nvGrpSpPr>
          <p:cNvPr id="116" name="Google Shape;116;p4"/>
          <p:cNvGrpSpPr/>
          <p:nvPr/>
        </p:nvGrpSpPr>
        <p:grpSpPr>
          <a:xfrm>
            <a:off x="1056646" y="4003778"/>
            <a:ext cx="7064707" cy="709882"/>
            <a:chOff x="1056646" y="4363933"/>
            <a:chExt cx="7064707" cy="709882"/>
          </a:xfrm>
        </p:grpSpPr>
        <p:sp>
          <p:nvSpPr>
            <p:cNvPr id="117" name="Google Shape;117;p4"/>
            <p:cNvSpPr/>
            <p:nvPr/>
          </p:nvSpPr>
          <p:spPr>
            <a:xfrm>
              <a:off x="1239291" y="4365104"/>
              <a:ext cx="5512344" cy="276644"/>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1.1. Introduction to Galaxy Upcycling </a:t>
              </a:r>
              <a:endParaRPr/>
            </a:p>
          </p:txBody>
        </p:sp>
        <p:sp>
          <p:nvSpPr>
            <p:cNvPr id="118" name="Google Shape;118;p4"/>
            <p:cNvSpPr/>
            <p:nvPr/>
          </p:nvSpPr>
          <p:spPr>
            <a:xfrm>
              <a:off x="1056646" y="4363933"/>
              <a:ext cx="35954" cy="251677"/>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6">
                <a:solidFill>
                  <a:srgbClr val="1429A0"/>
                </a:solidFill>
                <a:latin typeface="Helvetica Neue"/>
                <a:ea typeface="Helvetica Neue"/>
                <a:cs typeface="Helvetica Neue"/>
                <a:sym typeface="Helvetica Neue"/>
              </a:endParaRPr>
            </a:p>
          </p:txBody>
        </p:sp>
        <p:sp>
          <p:nvSpPr>
            <p:cNvPr id="119" name="Google Shape;119;p4"/>
            <p:cNvSpPr/>
            <p:nvPr/>
          </p:nvSpPr>
          <p:spPr>
            <a:xfrm>
              <a:off x="1239291" y="4797136"/>
              <a:ext cx="6882062" cy="27667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404040"/>
                  </a:solidFill>
                  <a:latin typeface="Arial"/>
                  <a:ea typeface="Arial"/>
                  <a:cs typeface="Arial"/>
                  <a:sym typeface="Arial"/>
                </a:rPr>
                <a:t>1.2. Objective &amp; Overall Structure of S/W and H/W Architectures</a:t>
              </a:r>
              <a:endParaRPr/>
            </a:p>
          </p:txBody>
        </p:sp>
        <p:sp>
          <p:nvSpPr>
            <p:cNvPr id="120" name="Google Shape;120;p4"/>
            <p:cNvSpPr/>
            <p:nvPr/>
          </p:nvSpPr>
          <p:spPr>
            <a:xfrm>
              <a:off x="1056646" y="4795981"/>
              <a:ext cx="35954" cy="251677"/>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Helvetica Neue"/>
                <a:ea typeface="Helvetica Neue"/>
                <a:cs typeface="Helvetica Neue"/>
                <a:sym typeface="Helvetica Neue"/>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40"/>
          <p:cNvPicPr preferRelativeResize="0"/>
          <p:nvPr/>
        </p:nvPicPr>
        <p:blipFill rotWithShape="1">
          <a:blip r:embed="rId3">
            <a:alphaModFix/>
          </a:blip>
          <a:srcRect b="0" l="0" r="0" t="0"/>
          <a:stretch/>
        </p:blipFill>
        <p:spPr>
          <a:xfrm>
            <a:off x="5291148" y="1797956"/>
            <a:ext cx="2101621" cy="4320000"/>
          </a:xfrm>
          <a:prstGeom prst="rect">
            <a:avLst/>
          </a:prstGeom>
          <a:noFill/>
          <a:ln>
            <a:noFill/>
          </a:ln>
        </p:spPr>
      </p:pic>
      <p:pic>
        <p:nvPicPr>
          <p:cNvPr id="732" name="Google Shape;732;p40"/>
          <p:cNvPicPr preferRelativeResize="0"/>
          <p:nvPr/>
        </p:nvPicPr>
        <p:blipFill rotWithShape="1">
          <a:blip r:embed="rId4">
            <a:alphaModFix/>
          </a:blip>
          <a:srcRect b="0" l="0" r="0" t="0"/>
          <a:stretch/>
        </p:blipFill>
        <p:spPr>
          <a:xfrm>
            <a:off x="2554625" y="1797956"/>
            <a:ext cx="2101621" cy="4320000"/>
          </a:xfrm>
          <a:prstGeom prst="rect">
            <a:avLst/>
          </a:prstGeom>
          <a:noFill/>
          <a:ln>
            <a:noFill/>
          </a:ln>
        </p:spPr>
      </p:pic>
      <p:sp>
        <p:nvSpPr>
          <p:cNvPr id="733" name="Google Shape;733;p40"/>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2.3. Controlling IoT: Camera</a:t>
            </a:r>
            <a:endParaRPr/>
          </a:p>
        </p:txBody>
      </p:sp>
      <p:sp>
        <p:nvSpPr>
          <p:cNvPr id="734" name="Google Shape;734;p40"/>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735" name="Google Shape;735;p40"/>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Step 1 : SmartThings app → Devices → Camera card → Check Live streaming status (WebRTC)</a:t>
            </a:r>
            <a:endParaRPr/>
          </a:p>
          <a:p>
            <a:pPr indent="-88796" lvl="0" marL="177569" rtl="0" algn="l">
              <a:lnSpc>
                <a:spcPct val="128612"/>
              </a:lnSpc>
              <a:spcBef>
                <a:spcPts val="999"/>
              </a:spcBef>
              <a:spcAft>
                <a:spcPts val="0"/>
              </a:spcAft>
              <a:buClr>
                <a:srgbClr val="262626"/>
              </a:buClr>
              <a:buSzPts val="1398"/>
              <a:buFont typeface="Arial"/>
              <a:buNone/>
            </a:pPr>
            <a:r>
              <a:t/>
            </a:r>
            <a:endParaRPr/>
          </a:p>
        </p:txBody>
      </p:sp>
      <p:sp>
        <p:nvSpPr>
          <p:cNvPr id="736" name="Google Shape;736;p40"/>
          <p:cNvSpPr/>
          <p:nvPr/>
        </p:nvSpPr>
        <p:spPr>
          <a:xfrm>
            <a:off x="7473280" y="4797187"/>
            <a:ext cx="2160240" cy="9387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FF0000"/>
                </a:solidFill>
                <a:latin typeface="Arial"/>
                <a:ea typeface="Arial"/>
                <a:cs typeface="Arial"/>
                <a:sym typeface="Arial"/>
              </a:rPr>
              <a:t>Video ratio is only controlled by rotate button on the old Galaxy device.</a:t>
            </a:r>
            <a:endParaRPr/>
          </a:p>
          <a:p>
            <a:pPr indent="0" lvl="0" marL="0" marR="0" rtl="0" algn="l">
              <a:spcBef>
                <a:spcPts val="0"/>
              </a:spcBef>
              <a:spcAft>
                <a:spcPts val="0"/>
              </a:spcAft>
              <a:buNone/>
            </a:pPr>
            <a:r>
              <a:rPr b="1" lang="en-US" sz="1100">
                <a:solidFill>
                  <a:srgbClr val="FF0000"/>
                </a:solidFill>
                <a:latin typeface="Arial"/>
                <a:ea typeface="Arial"/>
                <a:cs typeface="Arial"/>
                <a:sym typeface="Arial"/>
              </a:rPr>
              <a:t>So adjust Portrait/Landscape before enabling live streaming.</a:t>
            </a:r>
            <a:endParaRPr b="1" sz="1100">
              <a:solidFill>
                <a:srgbClr val="FF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41"/>
          <p:cNvPicPr preferRelativeResize="0"/>
          <p:nvPr/>
        </p:nvPicPr>
        <p:blipFill rotWithShape="1">
          <a:blip r:embed="rId3">
            <a:alphaModFix/>
          </a:blip>
          <a:srcRect b="0" l="0" r="0" t="0"/>
          <a:stretch/>
        </p:blipFill>
        <p:spPr>
          <a:xfrm>
            <a:off x="1865421" y="2003308"/>
            <a:ext cx="1926486" cy="3960000"/>
          </a:xfrm>
          <a:prstGeom prst="rect">
            <a:avLst/>
          </a:prstGeom>
          <a:noFill/>
          <a:ln>
            <a:noFill/>
          </a:ln>
        </p:spPr>
      </p:pic>
      <p:pic>
        <p:nvPicPr>
          <p:cNvPr id="743" name="Google Shape;743;p41"/>
          <p:cNvPicPr preferRelativeResize="0"/>
          <p:nvPr/>
        </p:nvPicPr>
        <p:blipFill rotWithShape="1">
          <a:blip r:embed="rId4">
            <a:alphaModFix/>
          </a:blip>
          <a:srcRect b="0" l="0" r="0" t="0"/>
          <a:stretch/>
        </p:blipFill>
        <p:spPr>
          <a:xfrm>
            <a:off x="6350179" y="2003308"/>
            <a:ext cx="1926486" cy="3960000"/>
          </a:xfrm>
          <a:prstGeom prst="rect">
            <a:avLst/>
          </a:prstGeom>
          <a:noFill/>
          <a:ln>
            <a:noFill/>
          </a:ln>
        </p:spPr>
      </p:pic>
      <p:pic>
        <p:nvPicPr>
          <p:cNvPr id="744" name="Google Shape;744;p41"/>
          <p:cNvPicPr preferRelativeResize="0"/>
          <p:nvPr/>
        </p:nvPicPr>
        <p:blipFill rotWithShape="1">
          <a:blip r:embed="rId5">
            <a:alphaModFix/>
          </a:blip>
          <a:srcRect b="0" l="0" r="0" t="0"/>
          <a:stretch/>
        </p:blipFill>
        <p:spPr>
          <a:xfrm>
            <a:off x="4107800" y="2003308"/>
            <a:ext cx="1926486" cy="3960000"/>
          </a:xfrm>
          <a:prstGeom prst="rect">
            <a:avLst/>
          </a:prstGeom>
          <a:noFill/>
          <a:ln>
            <a:noFill/>
          </a:ln>
        </p:spPr>
      </p:pic>
      <p:sp>
        <p:nvSpPr>
          <p:cNvPr id="745" name="Google Shape;745;p41"/>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2.3. Controlling IoT: Camera</a:t>
            </a:r>
            <a:endParaRPr/>
          </a:p>
        </p:txBody>
      </p:sp>
      <p:sp>
        <p:nvSpPr>
          <p:cNvPr id="746" name="Google Shape;746;p41"/>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747" name="Google Shape;747;p41"/>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Step 2 : Camera card → More → Settings → Record automatically → Motion/Notify: On</a:t>
            </a:r>
            <a:endParaRPr/>
          </a:p>
          <a:p>
            <a:pPr indent="-88796" lvl="0" marL="177569" rtl="0" algn="l">
              <a:lnSpc>
                <a:spcPct val="128612"/>
              </a:lnSpc>
              <a:spcBef>
                <a:spcPts val="999"/>
              </a:spcBef>
              <a:spcAft>
                <a:spcPts val="0"/>
              </a:spcAft>
              <a:buClr>
                <a:srgbClr val="262626"/>
              </a:buClr>
              <a:buSzPts val="1398"/>
              <a:buFont typeface="Arial"/>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pic>
        <p:nvPicPr>
          <p:cNvPr id="753" name="Google Shape;753;p42"/>
          <p:cNvPicPr preferRelativeResize="0"/>
          <p:nvPr/>
        </p:nvPicPr>
        <p:blipFill rotWithShape="1">
          <a:blip r:embed="rId3">
            <a:alphaModFix/>
          </a:blip>
          <a:srcRect b="0" l="0" r="0" t="0"/>
          <a:stretch/>
        </p:blipFill>
        <p:spPr>
          <a:xfrm>
            <a:off x="5301943" y="1792081"/>
            <a:ext cx="2101621" cy="4320000"/>
          </a:xfrm>
          <a:prstGeom prst="rect">
            <a:avLst/>
          </a:prstGeom>
          <a:noFill/>
          <a:ln>
            <a:noFill/>
          </a:ln>
        </p:spPr>
      </p:pic>
      <p:pic>
        <p:nvPicPr>
          <p:cNvPr id="754" name="Google Shape;754;p42"/>
          <p:cNvPicPr preferRelativeResize="0"/>
          <p:nvPr/>
        </p:nvPicPr>
        <p:blipFill rotWithShape="1">
          <a:blip r:embed="rId4">
            <a:alphaModFix/>
          </a:blip>
          <a:srcRect b="0" l="0" r="0" t="0"/>
          <a:stretch/>
        </p:blipFill>
        <p:spPr>
          <a:xfrm>
            <a:off x="2497933" y="1792081"/>
            <a:ext cx="2101621" cy="4320000"/>
          </a:xfrm>
          <a:prstGeom prst="rect">
            <a:avLst/>
          </a:prstGeom>
          <a:noFill/>
          <a:ln>
            <a:noFill/>
          </a:ln>
        </p:spPr>
      </p:pic>
      <p:sp>
        <p:nvSpPr>
          <p:cNvPr id="755" name="Google Shape;755;p42"/>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2.3. Controlling IoT: Camera</a:t>
            </a:r>
            <a:endParaRPr/>
          </a:p>
        </p:txBody>
      </p:sp>
      <p:sp>
        <p:nvSpPr>
          <p:cNvPr id="756" name="Google Shape;756;p42"/>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757" name="Google Shape;757;p42"/>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Step 3 : Camera card → Video → Check detected video clip</a:t>
            </a:r>
            <a:endParaRPr/>
          </a:p>
          <a:p>
            <a:pPr indent="-88796" lvl="0" marL="177569" rtl="0" algn="l">
              <a:lnSpc>
                <a:spcPct val="128612"/>
              </a:lnSpc>
              <a:spcBef>
                <a:spcPts val="999"/>
              </a:spcBef>
              <a:spcAft>
                <a:spcPts val="0"/>
              </a:spcAft>
              <a:buClr>
                <a:srgbClr val="262626"/>
              </a:buClr>
              <a:buSzPts val="1398"/>
              <a:buFont typeface="Arial"/>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3"/>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2.3. Controlling IoT: Flashlight</a:t>
            </a:r>
            <a:endParaRPr/>
          </a:p>
        </p:txBody>
      </p:sp>
      <p:sp>
        <p:nvSpPr>
          <p:cNvPr id="764" name="Google Shape;764;p43"/>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765" name="Google Shape;765;p43"/>
          <p:cNvSpPr txBox="1"/>
          <p:nvPr>
            <p:ph idx="4" type="body"/>
          </p:nvPr>
        </p:nvSpPr>
        <p:spPr>
          <a:xfrm>
            <a:off x="541537" y="2346199"/>
            <a:ext cx="3339583"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The IoT Thing uses a flash located on the back side of the Galaxy device. </a:t>
            </a:r>
            <a:endParaRPr/>
          </a:p>
          <a:p>
            <a:pPr indent="-177569" lvl="0" marL="177569" rtl="0" algn="l">
              <a:lnSpc>
                <a:spcPct val="138307"/>
              </a:lnSpc>
              <a:spcBef>
                <a:spcPts val="999"/>
              </a:spcBef>
              <a:spcAft>
                <a:spcPts val="0"/>
              </a:spcAft>
              <a:buClr>
                <a:srgbClr val="262626"/>
              </a:buClr>
              <a:buSzPts val="1300"/>
              <a:buFont typeface="Arial"/>
              <a:buChar char="•"/>
            </a:pPr>
            <a:r>
              <a:rPr lang="en-US"/>
              <a:t>It can control turning the flashlight on/off with your device.</a:t>
            </a:r>
            <a:endParaRPr/>
          </a:p>
          <a:p>
            <a:pPr indent="-177569" lvl="0" marL="177569" rtl="0" algn="l">
              <a:lnSpc>
                <a:spcPct val="138307"/>
              </a:lnSpc>
              <a:spcBef>
                <a:spcPts val="999"/>
              </a:spcBef>
              <a:spcAft>
                <a:spcPts val="0"/>
              </a:spcAft>
              <a:buClr>
                <a:srgbClr val="262626"/>
              </a:buClr>
              <a:buSzPts val="1300"/>
              <a:buFont typeface="Arial"/>
              <a:buChar char="•"/>
            </a:pPr>
            <a:r>
              <a:rPr lang="en-US"/>
              <a:t>Refer this link </a:t>
            </a:r>
            <a:r>
              <a:rPr lang="en-US" u="sng">
                <a:solidFill>
                  <a:schemeClr val="hlink"/>
                </a:solidFill>
                <a:hlinkClick r:id="rId3"/>
              </a:rPr>
              <a:t>https://www.samsung.com/levant/support/mobile-devices/galaxy-s9-what-is-the-device-layout/</a:t>
            </a:r>
            <a:r>
              <a:rPr lang="en-US"/>
              <a:t>, to see examples and routine.</a:t>
            </a:r>
            <a:endParaRPr/>
          </a:p>
          <a:p>
            <a:pPr indent="-88796" lvl="0" marL="177569" rtl="0" algn="l">
              <a:lnSpc>
                <a:spcPct val="128612"/>
              </a:lnSpc>
              <a:spcBef>
                <a:spcPts val="999"/>
              </a:spcBef>
              <a:spcAft>
                <a:spcPts val="0"/>
              </a:spcAft>
              <a:buClr>
                <a:srgbClr val="262626"/>
              </a:buClr>
              <a:buSzPts val="1398"/>
              <a:buFont typeface="Arial"/>
              <a:buNone/>
            </a:pPr>
            <a:r>
              <a:t/>
            </a:r>
            <a:endParaRPr/>
          </a:p>
        </p:txBody>
      </p:sp>
      <p:pic>
        <p:nvPicPr>
          <p:cNvPr id="766" name="Google Shape;766;p43"/>
          <p:cNvPicPr preferRelativeResize="0"/>
          <p:nvPr/>
        </p:nvPicPr>
        <p:blipFill rotWithShape="1">
          <a:blip r:embed="rId4">
            <a:alphaModFix/>
          </a:blip>
          <a:srcRect b="0" l="0" r="0" t="0"/>
          <a:stretch/>
        </p:blipFill>
        <p:spPr>
          <a:xfrm>
            <a:off x="4088905" y="2299929"/>
            <a:ext cx="3019895" cy="2961890"/>
          </a:xfrm>
          <a:prstGeom prst="rect">
            <a:avLst/>
          </a:prstGeom>
          <a:noFill/>
          <a:ln>
            <a:noFill/>
          </a:ln>
        </p:spPr>
      </p:pic>
      <p:sp>
        <p:nvSpPr>
          <p:cNvPr id="767" name="Google Shape;767;p43"/>
          <p:cNvSpPr/>
          <p:nvPr/>
        </p:nvSpPr>
        <p:spPr>
          <a:xfrm>
            <a:off x="6186739" y="2828486"/>
            <a:ext cx="270771" cy="369330"/>
          </a:xfrm>
          <a:prstGeom prst="rect">
            <a:avLst/>
          </a:prstGeom>
          <a:noFill/>
          <a:ln cap="flat" cmpd="sng" w="25400">
            <a:solidFill>
              <a:srgbClr val="00B0F0"/>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8" name="Google Shape;768;p43"/>
          <p:cNvSpPr/>
          <p:nvPr/>
        </p:nvSpPr>
        <p:spPr>
          <a:xfrm>
            <a:off x="5701904" y="3018015"/>
            <a:ext cx="110657" cy="519348"/>
          </a:xfrm>
          <a:prstGeom prst="ellipse">
            <a:avLst/>
          </a:prstGeom>
          <a:noFill/>
          <a:ln cap="flat" cmpd="sng" w="25400">
            <a:solidFill>
              <a:srgbClr val="00B0F0"/>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9" name="Google Shape;769;p43"/>
          <p:cNvSpPr txBox="1"/>
          <p:nvPr>
            <p:ph idx="2" type="body"/>
          </p:nvPr>
        </p:nvSpPr>
        <p:spPr>
          <a:xfrm>
            <a:off x="542222" y="1523052"/>
            <a:ext cx="8796528" cy="493776"/>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rgbClr val="131313"/>
              </a:buClr>
              <a:buSzPts val="3100"/>
              <a:buNone/>
            </a:pPr>
            <a:r>
              <a:rPr lang="en-US"/>
              <a:t>Flashlight</a:t>
            </a:r>
            <a:endParaRPr/>
          </a:p>
        </p:txBody>
      </p:sp>
      <p:grpSp>
        <p:nvGrpSpPr>
          <p:cNvPr id="770" name="Google Shape;770;p43"/>
          <p:cNvGrpSpPr/>
          <p:nvPr/>
        </p:nvGrpSpPr>
        <p:grpSpPr>
          <a:xfrm>
            <a:off x="7534317" y="2168101"/>
            <a:ext cx="1532403" cy="3093719"/>
            <a:chOff x="7534317" y="2168101"/>
            <a:chExt cx="1532403" cy="3093719"/>
          </a:xfrm>
        </p:grpSpPr>
        <p:pic>
          <p:nvPicPr>
            <p:cNvPr id="771" name="Google Shape;771;p43"/>
            <p:cNvPicPr preferRelativeResize="0"/>
            <p:nvPr/>
          </p:nvPicPr>
          <p:blipFill rotWithShape="1">
            <a:blip r:embed="rId5">
              <a:alphaModFix/>
            </a:blip>
            <a:srcRect b="0" l="0" r="0" t="0"/>
            <a:stretch/>
          </p:blipFill>
          <p:spPr>
            <a:xfrm>
              <a:off x="7534317" y="2168101"/>
              <a:ext cx="1532403" cy="3093719"/>
            </a:xfrm>
            <a:prstGeom prst="rect">
              <a:avLst/>
            </a:prstGeom>
            <a:noFill/>
            <a:ln>
              <a:noFill/>
            </a:ln>
          </p:spPr>
        </p:pic>
        <p:pic>
          <p:nvPicPr>
            <p:cNvPr id="772" name="Google Shape;772;p43"/>
            <p:cNvPicPr preferRelativeResize="0"/>
            <p:nvPr/>
          </p:nvPicPr>
          <p:blipFill rotWithShape="1">
            <a:blip r:embed="rId6">
              <a:alphaModFix/>
            </a:blip>
            <a:srcRect b="0" l="0" r="0" t="0"/>
            <a:stretch/>
          </p:blipFill>
          <p:spPr>
            <a:xfrm>
              <a:off x="7627128" y="2347675"/>
              <a:ext cx="1341535" cy="275760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pic>
        <p:nvPicPr>
          <p:cNvPr id="778" name="Google Shape;778;p44"/>
          <p:cNvPicPr preferRelativeResize="0"/>
          <p:nvPr/>
        </p:nvPicPr>
        <p:blipFill rotWithShape="1">
          <a:blip r:embed="rId3">
            <a:alphaModFix/>
          </a:blip>
          <a:srcRect b="0" l="0" r="0" t="0"/>
          <a:stretch/>
        </p:blipFill>
        <p:spPr>
          <a:xfrm>
            <a:off x="7534667" y="1845609"/>
            <a:ext cx="2101621" cy="4320000"/>
          </a:xfrm>
          <a:prstGeom prst="rect">
            <a:avLst/>
          </a:prstGeom>
          <a:noFill/>
          <a:ln>
            <a:noFill/>
          </a:ln>
        </p:spPr>
      </p:pic>
      <p:pic>
        <p:nvPicPr>
          <p:cNvPr id="779" name="Google Shape;779;p44"/>
          <p:cNvPicPr preferRelativeResize="0"/>
          <p:nvPr/>
        </p:nvPicPr>
        <p:blipFill rotWithShape="1">
          <a:blip r:embed="rId4">
            <a:alphaModFix/>
          </a:blip>
          <a:srcRect b="0" l="0" r="0" t="0"/>
          <a:stretch/>
        </p:blipFill>
        <p:spPr>
          <a:xfrm>
            <a:off x="5094405" y="1845609"/>
            <a:ext cx="2101621" cy="4320000"/>
          </a:xfrm>
          <a:prstGeom prst="rect">
            <a:avLst/>
          </a:prstGeom>
          <a:noFill/>
          <a:ln>
            <a:noFill/>
          </a:ln>
        </p:spPr>
      </p:pic>
      <p:pic>
        <p:nvPicPr>
          <p:cNvPr id="780" name="Google Shape;780;p44"/>
          <p:cNvPicPr preferRelativeResize="0"/>
          <p:nvPr/>
        </p:nvPicPr>
        <p:blipFill rotWithShape="1">
          <a:blip r:embed="rId5">
            <a:alphaModFix/>
          </a:blip>
          <a:srcRect b="0" l="0" r="0" t="0"/>
          <a:stretch/>
        </p:blipFill>
        <p:spPr>
          <a:xfrm>
            <a:off x="2660613" y="1845609"/>
            <a:ext cx="2101621" cy="4320000"/>
          </a:xfrm>
          <a:prstGeom prst="rect">
            <a:avLst/>
          </a:prstGeom>
          <a:noFill/>
          <a:ln>
            <a:noFill/>
          </a:ln>
        </p:spPr>
      </p:pic>
      <p:pic>
        <p:nvPicPr>
          <p:cNvPr id="781" name="Google Shape;781;p44"/>
          <p:cNvPicPr preferRelativeResize="0"/>
          <p:nvPr/>
        </p:nvPicPr>
        <p:blipFill rotWithShape="1">
          <a:blip r:embed="rId6">
            <a:alphaModFix/>
          </a:blip>
          <a:srcRect b="0" l="0" r="0" t="0"/>
          <a:stretch/>
        </p:blipFill>
        <p:spPr>
          <a:xfrm>
            <a:off x="237256" y="1845609"/>
            <a:ext cx="2101621" cy="4320000"/>
          </a:xfrm>
          <a:prstGeom prst="rect">
            <a:avLst/>
          </a:prstGeom>
          <a:noFill/>
          <a:ln>
            <a:noFill/>
          </a:ln>
        </p:spPr>
      </p:pic>
      <p:sp>
        <p:nvSpPr>
          <p:cNvPr id="782" name="Google Shape;782;p44"/>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2.3. Controlling IoT: Flashlight</a:t>
            </a:r>
            <a:endParaRPr/>
          </a:p>
        </p:txBody>
      </p:sp>
      <p:sp>
        <p:nvSpPr>
          <p:cNvPr id="783" name="Google Shape;783;p44"/>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784" name="Google Shape;784;p44"/>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Step 1 : SmartThings app → Devices → Light card → Check flashlight on/off and blinking</a:t>
            </a:r>
            <a:endParaRPr/>
          </a:p>
          <a:p>
            <a:pPr indent="-88796" lvl="0" marL="177569" rtl="0" algn="l">
              <a:lnSpc>
                <a:spcPct val="128612"/>
              </a:lnSpc>
              <a:spcBef>
                <a:spcPts val="999"/>
              </a:spcBef>
              <a:spcAft>
                <a:spcPts val="0"/>
              </a:spcAft>
              <a:buClr>
                <a:srgbClr val="262626"/>
              </a:buClr>
              <a:buSzPts val="1398"/>
              <a:buFont typeface="Arial"/>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pic>
        <p:nvPicPr>
          <p:cNvPr id="790" name="Google Shape;790;p45"/>
          <p:cNvPicPr preferRelativeResize="0"/>
          <p:nvPr/>
        </p:nvPicPr>
        <p:blipFill rotWithShape="1">
          <a:blip r:embed="rId3">
            <a:alphaModFix/>
          </a:blip>
          <a:srcRect b="0" l="0" r="0" t="0"/>
          <a:stretch/>
        </p:blipFill>
        <p:spPr>
          <a:xfrm>
            <a:off x="6249144" y="2277312"/>
            <a:ext cx="1926486" cy="3960000"/>
          </a:xfrm>
          <a:prstGeom prst="rect">
            <a:avLst/>
          </a:prstGeom>
          <a:noFill/>
          <a:ln>
            <a:noFill/>
          </a:ln>
        </p:spPr>
      </p:pic>
      <p:pic>
        <p:nvPicPr>
          <p:cNvPr id="791" name="Google Shape;791;p45"/>
          <p:cNvPicPr preferRelativeResize="0"/>
          <p:nvPr/>
        </p:nvPicPr>
        <p:blipFill rotWithShape="1">
          <a:blip r:embed="rId4">
            <a:alphaModFix/>
          </a:blip>
          <a:srcRect b="0" l="0" r="0" t="0"/>
          <a:stretch/>
        </p:blipFill>
        <p:spPr>
          <a:xfrm>
            <a:off x="3870248" y="2277312"/>
            <a:ext cx="1926486" cy="3960000"/>
          </a:xfrm>
          <a:prstGeom prst="rect">
            <a:avLst/>
          </a:prstGeom>
          <a:noFill/>
          <a:ln>
            <a:noFill/>
          </a:ln>
        </p:spPr>
      </p:pic>
      <p:pic>
        <p:nvPicPr>
          <p:cNvPr id="792" name="Google Shape;792;p45"/>
          <p:cNvPicPr preferRelativeResize="0"/>
          <p:nvPr/>
        </p:nvPicPr>
        <p:blipFill rotWithShape="1">
          <a:blip r:embed="rId5">
            <a:alphaModFix/>
          </a:blip>
          <a:srcRect b="0" l="0" r="0" t="0"/>
          <a:stretch/>
        </p:blipFill>
        <p:spPr>
          <a:xfrm>
            <a:off x="1491352" y="2277312"/>
            <a:ext cx="1926486" cy="3960000"/>
          </a:xfrm>
          <a:prstGeom prst="rect">
            <a:avLst/>
          </a:prstGeom>
          <a:noFill/>
          <a:ln>
            <a:noFill/>
          </a:ln>
        </p:spPr>
      </p:pic>
      <p:sp>
        <p:nvSpPr>
          <p:cNvPr id="793" name="Google Shape;793;p45"/>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2.3. Controlling IoT: Flashlight</a:t>
            </a:r>
            <a:endParaRPr/>
          </a:p>
        </p:txBody>
      </p:sp>
      <p:sp>
        <p:nvSpPr>
          <p:cNvPr id="794" name="Google Shape;794;p45"/>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sp>
        <p:nvSpPr>
          <p:cNvPr id="795" name="Google Shape;795;p45"/>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Step 2 : Light card → Routines tab → Add routine (+ button)</a:t>
            </a:r>
            <a:endParaRPr/>
          </a:p>
          <a:p>
            <a:pPr indent="-177569" lvl="0" marL="177569" rtl="0" algn="l">
              <a:lnSpc>
                <a:spcPct val="138307"/>
              </a:lnSpc>
              <a:spcBef>
                <a:spcPts val="999"/>
              </a:spcBef>
              <a:spcAft>
                <a:spcPts val="0"/>
              </a:spcAft>
              <a:buClr>
                <a:srgbClr val="262626"/>
              </a:buClr>
              <a:buSzPts val="1300"/>
              <a:buFont typeface="Arial"/>
              <a:buChar char="•"/>
            </a:pPr>
            <a:r>
              <a:rPr lang="en-US"/>
              <a:t>Step 3 : Make dark/bright condition with your finger → Check flashlight on/off status</a:t>
            </a:r>
            <a:endParaRPr/>
          </a:p>
          <a:p>
            <a:pPr indent="-88796" lvl="0" marL="177569" rtl="0" algn="l">
              <a:lnSpc>
                <a:spcPct val="128612"/>
              </a:lnSpc>
              <a:spcBef>
                <a:spcPts val="999"/>
              </a:spcBef>
              <a:spcAft>
                <a:spcPts val="0"/>
              </a:spcAft>
              <a:buClr>
                <a:srgbClr val="262626"/>
              </a:buClr>
              <a:buSzPts val="1398"/>
              <a:buFont typeface="Arial"/>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cxnSp>
        <p:nvCxnSpPr>
          <p:cNvPr id="801" name="Google Shape;801;p46"/>
          <p:cNvCxnSpPr/>
          <p:nvPr/>
        </p:nvCxnSpPr>
        <p:spPr>
          <a:xfrm flipH="1" rot="10800000">
            <a:off x="3809335" y="4233404"/>
            <a:ext cx="2322081" cy="603400"/>
          </a:xfrm>
          <a:prstGeom prst="straightConnector1">
            <a:avLst/>
          </a:prstGeom>
          <a:noFill/>
          <a:ln cap="flat" cmpd="sng" w="9525">
            <a:solidFill>
              <a:srgbClr val="000000"/>
            </a:solidFill>
            <a:prstDash val="solid"/>
            <a:miter lim="8000"/>
            <a:headEnd len="med" w="med" type="triangle"/>
            <a:tailEnd len="med" w="med" type="triangle"/>
          </a:ln>
        </p:spPr>
      </p:cxnSp>
      <p:sp>
        <p:nvSpPr>
          <p:cNvPr id="802" name="Google Shape;802;p46"/>
          <p:cNvSpPr/>
          <p:nvPr/>
        </p:nvSpPr>
        <p:spPr>
          <a:xfrm flipH="1" rot="10800000">
            <a:off x="2432720" y="2413395"/>
            <a:ext cx="1595358" cy="390441"/>
          </a:xfrm>
          <a:custGeom>
            <a:rect b="b" l="l" r="r" t="t"/>
            <a:pathLst>
              <a:path extrusionOk="0" h="21600" w="21600">
                <a:moveTo>
                  <a:pt x="21600" y="0"/>
                </a:moveTo>
                <a:lnTo>
                  <a:pt x="0" y="21600"/>
                </a:lnTo>
              </a:path>
            </a:pathLst>
          </a:custGeom>
          <a:noFill/>
          <a:ln cap="flat" cmpd="sng" w="9525">
            <a:solidFill>
              <a:srgbClr val="000000"/>
            </a:solidFill>
            <a:prstDash val="solid"/>
            <a:miter lim="8000"/>
            <a:headEnd len="med" w="med" type="triangl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3" name="Google Shape;803;p46"/>
          <p:cNvSpPr/>
          <p:nvPr/>
        </p:nvSpPr>
        <p:spPr>
          <a:xfrm>
            <a:off x="2264648" y="2996953"/>
            <a:ext cx="1763431" cy="982821"/>
          </a:xfrm>
          <a:custGeom>
            <a:rect b="b" l="l" r="r" t="t"/>
            <a:pathLst>
              <a:path extrusionOk="0" h="21600" w="21600">
                <a:moveTo>
                  <a:pt x="21600" y="0"/>
                </a:moveTo>
                <a:lnTo>
                  <a:pt x="0" y="21600"/>
                </a:lnTo>
              </a:path>
            </a:pathLst>
          </a:custGeom>
          <a:noFill/>
          <a:ln cap="flat" cmpd="sng" w="9525">
            <a:solidFill>
              <a:srgbClr val="000000"/>
            </a:solidFill>
            <a:prstDash val="solid"/>
            <a:miter lim="8000"/>
            <a:headEnd len="med" w="med" type="triangl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804" name="Google Shape;804;p46"/>
          <p:cNvCxnSpPr/>
          <p:nvPr/>
        </p:nvCxnSpPr>
        <p:spPr>
          <a:xfrm>
            <a:off x="5482308" y="2799083"/>
            <a:ext cx="1613298" cy="910333"/>
          </a:xfrm>
          <a:prstGeom prst="straightConnector1">
            <a:avLst/>
          </a:prstGeom>
          <a:noFill/>
          <a:ln cap="flat" cmpd="sng" w="9525">
            <a:solidFill>
              <a:srgbClr val="000000"/>
            </a:solidFill>
            <a:prstDash val="solid"/>
            <a:miter lim="8000"/>
            <a:headEnd len="med" w="med" type="triangle"/>
            <a:tailEnd len="med" w="med" type="triangle"/>
          </a:ln>
        </p:spPr>
      </p:cxnSp>
      <p:sp>
        <p:nvSpPr>
          <p:cNvPr id="805" name="Google Shape;805;p46"/>
          <p:cNvSpPr txBox="1"/>
          <p:nvPr/>
        </p:nvSpPr>
        <p:spPr>
          <a:xfrm>
            <a:off x="1390630" y="2451600"/>
            <a:ext cx="788034" cy="584775"/>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MCU</a:t>
            </a:r>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(ESP32)</a:t>
            </a:r>
            <a:endParaRPr sz="1600">
              <a:solidFill>
                <a:srgbClr val="000000"/>
              </a:solidFill>
              <a:latin typeface="Arial"/>
              <a:ea typeface="Arial"/>
              <a:cs typeface="Arial"/>
              <a:sym typeface="Arial"/>
            </a:endParaRPr>
          </a:p>
        </p:txBody>
      </p:sp>
      <p:pic>
        <p:nvPicPr>
          <p:cNvPr descr="ESP32-S2 Saola 1R Development Board" id="806" name="Google Shape;806;p46"/>
          <p:cNvPicPr preferRelativeResize="0"/>
          <p:nvPr/>
        </p:nvPicPr>
        <p:blipFill rotWithShape="1">
          <a:blip r:embed="rId3">
            <a:alphaModFix/>
          </a:blip>
          <a:srcRect b="0" l="0" r="0" t="0"/>
          <a:stretch/>
        </p:blipFill>
        <p:spPr>
          <a:xfrm>
            <a:off x="1496617" y="1987756"/>
            <a:ext cx="598061" cy="598061"/>
          </a:xfrm>
          <a:prstGeom prst="rect">
            <a:avLst/>
          </a:prstGeom>
          <a:noFill/>
          <a:ln>
            <a:noFill/>
          </a:ln>
        </p:spPr>
      </p:pic>
      <p:sp>
        <p:nvSpPr>
          <p:cNvPr id="807" name="Google Shape;807;p46"/>
          <p:cNvSpPr/>
          <p:nvPr/>
        </p:nvSpPr>
        <p:spPr>
          <a:xfrm>
            <a:off x="590811" y="1811504"/>
            <a:ext cx="2386321" cy="1286427"/>
          </a:xfrm>
          <a:prstGeom prst="roundRect">
            <a:avLst>
              <a:gd fmla="val 7190" name="adj"/>
            </a:avLst>
          </a:prstGeom>
          <a:solidFill>
            <a:srgbClr val="FF0000">
              <a:alpha val="40000"/>
            </a:srgbClr>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08" name="Google Shape;808;p46"/>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Practice Status</a:t>
            </a:r>
            <a:endParaRPr/>
          </a:p>
        </p:txBody>
      </p:sp>
      <p:sp>
        <p:nvSpPr>
          <p:cNvPr id="809" name="Google Shape;809;p46"/>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02</a:t>
            </a:r>
            <a:endParaRPr/>
          </a:p>
        </p:txBody>
      </p:sp>
      <p:grpSp>
        <p:nvGrpSpPr>
          <p:cNvPr id="810" name="Google Shape;810;p46"/>
          <p:cNvGrpSpPr/>
          <p:nvPr/>
        </p:nvGrpSpPr>
        <p:grpSpPr>
          <a:xfrm>
            <a:off x="7615206" y="3316642"/>
            <a:ext cx="1172648" cy="370845"/>
            <a:chOff x="0" y="0"/>
            <a:chExt cx="1172646" cy="370843"/>
          </a:xfrm>
        </p:grpSpPr>
        <p:sp>
          <p:nvSpPr>
            <p:cNvPr id="811" name="Google Shape;811;p46"/>
            <p:cNvSpPr/>
            <p:nvPr/>
          </p:nvSpPr>
          <p:spPr>
            <a:xfrm>
              <a:off x="0" y="8421"/>
              <a:ext cx="1172646" cy="354001"/>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12" name="Google Shape;812;p46"/>
            <p:cNvSpPr txBox="1"/>
            <p:nvPr/>
          </p:nvSpPr>
          <p:spPr>
            <a:xfrm>
              <a:off x="45718" y="0"/>
              <a:ext cx="1081209" cy="370843"/>
            </a:xfrm>
            <a:prstGeom prst="rect">
              <a:avLst/>
            </a:prstGeom>
            <a:noFill/>
            <a:ln>
              <a:noFill/>
            </a:ln>
          </p:spPr>
          <p:txBody>
            <a:bodyPr anchorCtr="0" anchor="ctr" bIns="45700" lIns="45700" spcFirstLastPara="1" rIns="45700" wrap="square" tIns="45700">
              <a:spAutoFit/>
            </a:bodyPr>
            <a:lstStyle/>
            <a:p>
              <a:pPr indent="0" lvl="0" marL="0" marR="0" rtl="0" algn="ctr">
                <a:spcBef>
                  <a:spcPts val="0"/>
                </a:spcBef>
                <a:spcAft>
                  <a:spcPts val="0"/>
                </a:spcAft>
                <a:buNone/>
              </a:pPr>
              <a:r>
                <a:rPr lang="en-US" sz="1800">
                  <a:solidFill>
                    <a:srgbClr val="FFFFFF"/>
                  </a:solidFill>
                  <a:latin typeface="Arial"/>
                  <a:ea typeface="Arial"/>
                  <a:cs typeface="Arial"/>
                  <a:sym typeface="Arial"/>
                </a:rPr>
                <a:t>Protocol</a:t>
              </a:r>
              <a:endParaRPr/>
            </a:p>
          </p:txBody>
        </p:sp>
      </p:grpSp>
      <p:sp>
        <p:nvSpPr>
          <p:cNvPr id="813" name="Google Shape;813;p46"/>
          <p:cNvSpPr txBox="1"/>
          <p:nvPr/>
        </p:nvSpPr>
        <p:spPr>
          <a:xfrm>
            <a:off x="1135312" y="5604832"/>
            <a:ext cx="1849222" cy="584775"/>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Old Galaxy with</a:t>
            </a:r>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Galaxy Upcycle app</a:t>
            </a:r>
            <a:endParaRPr/>
          </a:p>
        </p:txBody>
      </p:sp>
      <p:grpSp>
        <p:nvGrpSpPr>
          <p:cNvPr id="814" name="Google Shape;814;p46"/>
          <p:cNvGrpSpPr/>
          <p:nvPr/>
        </p:nvGrpSpPr>
        <p:grpSpPr>
          <a:xfrm>
            <a:off x="6131415" y="3944298"/>
            <a:ext cx="964191" cy="594812"/>
            <a:chOff x="0" y="0"/>
            <a:chExt cx="964189" cy="594810"/>
          </a:xfrm>
        </p:grpSpPr>
        <p:sp>
          <p:nvSpPr>
            <p:cNvPr id="815" name="Google Shape;815;p46"/>
            <p:cNvSpPr/>
            <p:nvPr/>
          </p:nvSpPr>
          <p:spPr>
            <a:xfrm>
              <a:off x="0" y="112256"/>
              <a:ext cx="964189" cy="370298"/>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816" name="Google Shape;816;p46"/>
            <p:cNvSpPr txBox="1"/>
            <p:nvPr/>
          </p:nvSpPr>
          <p:spPr>
            <a:xfrm>
              <a:off x="60831" y="0"/>
              <a:ext cx="842527" cy="594810"/>
            </a:xfrm>
            <a:prstGeom prst="rect">
              <a:avLst/>
            </a:prstGeom>
            <a:no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WebRTC</a:t>
              </a:r>
              <a:endParaRPr/>
            </a:p>
          </p:txBody>
        </p:sp>
      </p:grpSp>
      <p:sp>
        <p:nvSpPr>
          <p:cNvPr id="817" name="Google Shape;817;p46"/>
          <p:cNvSpPr txBox="1"/>
          <p:nvPr/>
        </p:nvSpPr>
        <p:spPr>
          <a:xfrm rot="-1696115">
            <a:off x="2729468" y="3158017"/>
            <a:ext cx="800377"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sp>
        <p:nvSpPr>
          <p:cNvPr id="818" name="Google Shape;818;p46"/>
          <p:cNvSpPr txBox="1"/>
          <p:nvPr/>
        </p:nvSpPr>
        <p:spPr>
          <a:xfrm rot="1601993">
            <a:off x="6050497" y="2953529"/>
            <a:ext cx="739944"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grpSp>
        <p:nvGrpSpPr>
          <p:cNvPr id="819" name="Google Shape;819;p46"/>
          <p:cNvGrpSpPr/>
          <p:nvPr/>
        </p:nvGrpSpPr>
        <p:grpSpPr>
          <a:xfrm>
            <a:off x="4238045" y="1863191"/>
            <a:ext cx="1227144" cy="1227144"/>
            <a:chOff x="0" y="0"/>
            <a:chExt cx="1227143" cy="1227143"/>
          </a:xfrm>
        </p:grpSpPr>
        <p:sp>
          <p:nvSpPr>
            <p:cNvPr id="820" name="Google Shape;820;p46"/>
            <p:cNvSpPr/>
            <p:nvPr/>
          </p:nvSpPr>
          <p:spPr>
            <a:xfrm>
              <a:off x="0" y="0"/>
              <a:ext cx="1227143" cy="1227143"/>
            </a:xfrm>
            <a:prstGeom prst="ellipse">
              <a:avLst/>
            </a:prstGeom>
            <a:solidFill>
              <a:schemeClr val="accent1"/>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21" name="Google Shape;821;p46"/>
            <p:cNvSpPr txBox="1"/>
            <p:nvPr/>
          </p:nvSpPr>
          <p:spPr>
            <a:xfrm>
              <a:off x="201203" y="290405"/>
              <a:ext cx="824735" cy="650241"/>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800">
                  <a:solidFill>
                    <a:srgbClr val="FFFFFF"/>
                  </a:solidFill>
                  <a:latin typeface="Arial"/>
                  <a:ea typeface="Arial"/>
                  <a:cs typeface="Arial"/>
                  <a:sym typeface="Arial"/>
                </a:rPr>
                <a:t>Smart</a:t>
              </a:r>
              <a:br>
                <a:rPr lang="en-US" sz="1800">
                  <a:solidFill>
                    <a:srgbClr val="FFFFFF"/>
                  </a:solidFill>
                  <a:latin typeface="Arial"/>
                  <a:ea typeface="Arial"/>
                  <a:cs typeface="Arial"/>
                  <a:sym typeface="Arial"/>
                </a:rPr>
              </a:br>
              <a:r>
                <a:rPr lang="en-US" sz="1800">
                  <a:solidFill>
                    <a:srgbClr val="FFFFFF"/>
                  </a:solidFill>
                  <a:latin typeface="Arial"/>
                  <a:ea typeface="Arial"/>
                  <a:cs typeface="Arial"/>
                  <a:sym typeface="Arial"/>
                </a:rPr>
                <a:t>Things</a:t>
              </a:r>
              <a:endParaRPr/>
            </a:p>
          </p:txBody>
        </p:sp>
      </p:grpSp>
      <p:sp>
        <p:nvSpPr>
          <p:cNvPr id="822" name="Google Shape;822;p46"/>
          <p:cNvSpPr txBox="1"/>
          <p:nvPr/>
        </p:nvSpPr>
        <p:spPr>
          <a:xfrm>
            <a:off x="7364567" y="5020057"/>
            <a:ext cx="1714570" cy="584775"/>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Using Galaxy with</a:t>
            </a:r>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SmartThings app</a:t>
            </a:r>
            <a:endParaRPr/>
          </a:p>
        </p:txBody>
      </p:sp>
      <p:grpSp>
        <p:nvGrpSpPr>
          <p:cNvPr id="823" name="Google Shape;823;p46"/>
          <p:cNvGrpSpPr/>
          <p:nvPr/>
        </p:nvGrpSpPr>
        <p:grpSpPr>
          <a:xfrm>
            <a:off x="4028078" y="2736333"/>
            <a:ext cx="726438" cy="354003"/>
            <a:chOff x="0" y="-1"/>
            <a:chExt cx="726436" cy="354002"/>
          </a:xfrm>
        </p:grpSpPr>
        <p:sp>
          <p:nvSpPr>
            <p:cNvPr id="824" name="Google Shape;824;p46"/>
            <p:cNvSpPr/>
            <p:nvPr/>
          </p:nvSpPr>
          <p:spPr>
            <a:xfrm>
              <a:off x="0" y="-1"/>
              <a:ext cx="726436" cy="354002"/>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825" name="Google Shape;825;p46"/>
            <p:cNvSpPr txBox="1"/>
            <p:nvPr/>
          </p:nvSpPr>
          <p:spPr>
            <a:xfrm>
              <a:off x="45719" y="38500"/>
              <a:ext cx="634998" cy="277000"/>
            </a:xfrm>
            <a:prstGeom prst="rect">
              <a:avLst/>
            </a:prstGeom>
            <a:noFill/>
            <a:ln>
              <a:noFill/>
            </a:ln>
          </p:spPr>
          <p:txBody>
            <a:bodyPr anchorCtr="0" anchor="ctr" bIns="45700" lIns="45700" spcFirstLastPara="1" rIns="45700" wrap="square" tIns="45700">
              <a:sp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MQTT</a:t>
              </a:r>
              <a:endParaRPr/>
            </a:p>
          </p:txBody>
        </p:sp>
      </p:grpSp>
      <p:sp>
        <p:nvSpPr>
          <p:cNvPr id="826" name="Google Shape;826;p46"/>
          <p:cNvSpPr txBox="1"/>
          <p:nvPr/>
        </p:nvSpPr>
        <p:spPr>
          <a:xfrm rot="-877019">
            <a:off x="4379835" y="4272964"/>
            <a:ext cx="800376"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sp>
        <p:nvSpPr>
          <p:cNvPr id="827" name="Google Shape;827;p46"/>
          <p:cNvSpPr txBox="1"/>
          <p:nvPr/>
        </p:nvSpPr>
        <p:spPr>
          <a:xfrm rot="826652">
            <a:off x="2908824" y="2324828"/>
            <a:ext cx="800377"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sp>
        <p:nvSpPr>
          <p:cNvPr id="828" name="Google Shape;828;p46"/>
          <p:cNvSpPr/>
          <p:nvPr/>
        </p:nvSpPr>
        <p:spPr>
          <a:xfrm>
            <a:off x="699278" y="1811504"/>
            <a:ext cx="565217" cy="307777"/>
          </a:xfrm>
          <a:prstGeom prst="rect">
            <a:avLst/>
          </a:prstGeom>
          <a:solidFill>
            <a:schemeClr val="accent4"/>
          </a:solid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Part 3</a:t>
            </a:r>
            <a:endParaRPr sz="1400">
              <a:solidFill>
                <a:srgbClr val="000000"/>
              </a:solidFill>
              <a:latin typeface="Arial"/>
              <a:ea typeface="Arial"/>
              <a:cs typeface="Arial"/>
              <a:sym typeface="Arial"/>
            </a:endParaRPr>
          </a:p>
        </p:txBody>
      </p:sp>
      <p:sp>
        <p:nvSpPr>
          <p:cNvPr id="829" name="Google Shape;829;p46"/>
          <p:cNvSpPr/>
          <p:nvPr/>
        </p:nvSpPr>
        <p:spPr>
          <a:xfrm>
            <a:off x="3611373" y="1828240"/>
            <a:ext cx="2386321" cy="1483665"/>
          </a:xfrm>
          <a:prstGeom prst="roundRect">
            <a:avLst>
              <a:gd fmla="val 6102" name="adj"/>
            </a:avLst>
          </a:prstGeom>
          <a:solidFill>
            <a:srgbClr val="FF0000">
              <a:alpha val="40000"/>
            </a:srgbClr>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30" name="Google Shape;830;p46"/>
          <p:cNvSpPr/>
          <p:nvPr/>
        </p:nvSpPr>
        <p:spPr>
          <a:xfrm>
            <a:off x="3701979" y="1828240"/>
            <a:ext cx="568423" cy="307777"/>
          </a:xfrm>
          <a:prstGeom prst="rect">
            <a:avLst/>
          </a:prstGeom>
          <a:solidFill>
            <a:schemeClr val="accent4"/>
          </a:solid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Part 4</a:t>
            </a:r>
            <a:endParaRPr sz="1400">
              <a:solidFill>
                <a:srgbClr val="000000"/>
              </a:solidFill>
              <a:latin typeface="Arial"/>
              <a:ea typeface="Arial"/>
              <a:cs typeface="Arial"/>
              <a:sym typeface="Arial"/>
            </a:endParaRPr>
          </a:p>
        </p:txBody>
      </p:sp>
      <p:grpSp>
        <p:nvGrpSpPr>
          <p:cNvPr id="831" name="Google Shape;831;p46"/>
          <p:cNvGrpSpPr/>
          <p:nvPr/>
        </p:nvGrpSpPr>
        <p:grpSpPr>
          <a:xfrm>
            <a:off x="270022" y="4084270"/>
            <a:ext cx="3775177" cy="1578116"/>
            <a:chOff x="166222" y="3830642"/>
            <a:chExt cx="3775177" cy="1578116"/>
          </a:xfrm>
        </p:grpSpPr>
        <p:pic>
          <p:nvPicPr>
            <p:cNvPr descr="Samsung Galaxy Note9 - Samsung Galaxy Note 9 Цена Transparent PNG -  1200x1200 - Free Download on NicePNG" id="832" name="Google Shape;832;p46"/>
            <p:cNvPicPr preferRelativeResize="0"/>
            <p:nvPr/>
          </p:nvPicPr>
          <p:blipFill rotWithShape="1">
            <a:blip r:embed="rId4">
              <a:alphaModFix/>
            </a:blip>
            <a:srcRect b="0" l="0" r="0" t="0"/>
            <a:stretch/>
          </p:blipFill>
          <p:spPr>
            <a:xfrm>
              <a:off x="2697851" y="3839158"/>
              <a:ext cx="1243548" cy="1569600"/>
            </a:xfrm>
            <a:prstGeom prst="rect">
              <a:avLst/>
            </a:prstGeom>
            <a:noFill/>
            <a:ln>
              <a:noFill/>
            </a:ln>
          </p:spPr>
        </p:pic>
        <p:pic>
          <p:nvPicPr>
            <p:cNvPr descr="Samsung Galaxy Note9 - Samsung Galaxy Note 9 Цена Transparent PNG -  1200x1200 - Free Download on NicePNG" id="833" name="Google Shape;833;p46"/>
            <p:cNvPicPr preferRelativeResize="0"/>
            <p:nvPr/>
          </p:nvPicPr>
          <p:blipFill rotWithShape="1">
            <a:blip r:embed="rId4">
              <a:alphaModFix/>
            </a:blip>
            <a:srcRect b="0" l="0" r="0" t="0"/>
            <a:stretch/>
          </p:blipFill>
          <p:spPr>
            <a:xfrm>
              <a:off x="1822406" y="3830642"/>
              <a:ext cx="1243548" cy="1569600"/>
            </a:xfrm>
            <a:prstGeom prst="rect">
              <a:avLst/>
            </a:prstGeom>
            <a:noFill/>
            <a:ln>
              <a:noFill/>
            </a:ln>
          </p:spPr>
        </p:pic>
        <p:pic>
          <p:nvPicPr>
            <p:cNvPr descr="Samsung Galaxy S9 Png Transparent Background Samsung S9 - Clip Art Library" id="834" name="Google Shape;834;p46"/>
            <p:cNvPicPr preferRelativeResize="0"/>
            <p:nvPr/>
          </p:nvPicPr>
          <p:blipFill rotWithShape="1">
            <a:blip r:embed="rId5">
              <a:alphaModFix/>
            </a:blip>
            <a:srcRect b="0" l="0" r="0" t="0"/>
            <a:stretch/>
          </p:blipFill>
          <p:spPr>
            <a:xfrm>
              <a:off x="1044325" y="3838463"/>
              <a:ext cx="1066113" cy="1568534"/>
            </a:xfrm>
            <a:prstGeom prst="rect">
              <a:avLst/>
            </a:prstGeom>
            <a:noFill/>
            <a:ln>
              <a:noFill/>
            </a:ln>
          </p:spPr>
        </p:pic>
        <p:pic>
          <p:nvPicPr>
            <p:cNvPr descr="Samsung Galaxy S9 Png Transparent Background Samsung S9 - Clip Art Library" id="835" name="Google Shape;835;p46"/>
            <p:cNvPicPr preferRelativeResize="0"/>
            <p:nvPr/>
          </p:nvPicPr>
          <p:blipFill rotWithShape="1">
            <a:blip r:embed="rId5">
              <a:alphaModFix/>
            </a:blip>
            <a:srcRect b="0" l="0" r="0" t="0"/>
            <a:stretch/>
          </p:blipFill>
          <p:spPr>
            <a:xfrm>
              <a:off x="166222" y="3838463"/>
              <a:ext cx="1066113" cy="1568534"/>
            </a:xfrm>
            <a:prstGeom prst="rect">
              <a:avLst/>
            </a:prstGeom>
            <a:noFill/>
            <a:ln>
              <a:noFill/>
            </a:ln>
          </p:spPr>
        </p:pic>
        <p:pic>
          <p:nvPicPr>
            <p:cNvPr id="836" name="Google Shape;836;p46"/>
            <p:cNvPicPr preferRelativeResize="0"/>
            <p:nvPr/>
          </p:nvPicPr>
          <p:blipFill rotWithShape="1">
            <a:blip r:embed="rId6">
              <a:alphaModFix/>
            </a:blip>
            <a:srcRect b="0" l="0" r="0" t="0"/>
            <a:stretch/>
          </p:blipFill>
          <p:spPr>
            <a:xfrm>
              <a:off x="367536" y="3938342"/>
              <a:ext cx="663762" cy="1364400"/>
            </a:xfrm>
            <a:prstGeom prst="rect">
              <a:avLst/>
            </a:prstGeom>
            <a:noFill/>
            <a:ln>
              <a:noFill/>
            </a:ln>
          </p:spPr>
        </p:pic>
        <p:pic>
          <p:nvPicPr>
            <p:cNvPr id="837" name="Google Shape;837;p46"/>
            <p:cNvPicPr preferRelativeResize="0"/>
            <p:nvPr/>
          </p:nvPicPr>
          <p:blipFill rotWithShape="1">
            <a:blip r:embed="rId7">
              <a:alphaModFix/>
            </a:blip>
            <a:srcRect b="0" l="0" r="0" t="0"/>
            <a:stretch/>
          </p:blipFill>
          <p:spPr>
            <a:xfrm>
              <a:off x="1250379" y="3945443"/>
              <a:ext cx="663762" cy="1364400"/>
            </a:xfrm>
            <a:prstGeom prst="rect">
              <a:avLst/>
            </a:prstGeom>
            <a:noFill/>
            <a:ln>
              <a:noFill/>
            </a:ln>
          </p:spPr>
        </p:pic>
        <p:pic>
          <p:nvPicPr>
            <p:cNvPr id="838" name="Google Shape;838;p46"/>
            <p:cNvPicPr preferRelativeResize="0"/>
            <p:nvPr/>
          </p:nvPicPr>
          <p:blipFill rotWithShape="1">
            <a:blip r:embed="rId8">
              <a:alphaModFix/>
            </a:blip>
            <a:srcRect b="0" l="0" r="0" t="0"/>
            <a:stretch/>
          </p:blipFill>
          <p:spPr>
            <a:xfrm>
              <a:off x="2998104" y="3963579"/>
              <a:ext cx="642746" cy="1321200"/>
            </a:xfrm>
            <a:prstGeom prst="rect">
              <a:avLst/>
            </a:prstGeom>
            <a:noFill/>
            <a:ln>
              <a:noFill/>
            </a:ln>
          </p:spPr>
        </p:pic>
        <p:pic>
          <p:nvPicPr>
            <p:cNvPr id="839" name="Google Shape;839;p46"/>
            <p:cNvPicPr preferRelativeResize="0"/>
            <p:nvPr/>
          </p:nvPicPr>
          <p:blipFill rotWithShape="1">
            <a:blip r:embed="rId9">
              <a:alphaModFix/>
            </a:blip>
            <a:srcRect b="0" l="0" r="0" t="0"/>
            <a:stretch/>
          </p:blipFill>
          <p:spPr>
            <a:xfrm>
              <a:off x="2124694" y="3962130"/>
              <a:ext cx="642746" cy="1321200"/>
            </a:xfrm>
            <a:prstGeom prst="rect">
              <a:avLst/>
            </a:prstGeom>
            <a:noFill/>
            <a:ln>
              <a:noFill/>
            </a:ln>
          </p:spPr>
        </p:pic>
      </p:grpSp>
      <p:grpSp>
        <p:nvGrpSpPr>
          <p:cNvPr id="840" name="Google Shape;840;p46"/>
          <p:cNvGrpSpPr/>
          <p:nvPr/>
        </p:nvGrpSpPr>
        <p:grpSpPr>
          <a:xfrm>
            <a:off x="7227034" y="3653233"/>
            <a:ext cx="1948990" cy="1487230"/>
            <a:chOff x="7252482" y="3429000"/>
            <a:chExt cx="1948990" cy="1487230"/>
          </a:xfrm>
        </p:grpSpPr>
        <p:pic>
          <p:nvPicPr>
            <p:cNvPr descr="Samsung Galaxy S21 Ultra 5G" id="841" name="Google Shape;841;p46"/>
            <p:cNvPicPr preferRelativeResize="0"/>
            <p:nvPr/>
          </p:nvPicPr>
          <p:blipFill rotWithShape="1">
            <a:blip r:embed="rId10">
              <a:alphaModFix/>
            </a:blip>
            <a:srcRect b="0" l="0" r="0" t="0"/>
            <a:stretch/>
          </p:blipFill>
          <p:spPr>
            <a:xfrm>
              <a:off x="8246755" y="3462457"/>
              <a:ext cx="954717" cy="1453773"/>
            </a:xfrm>
            <a:prstGeom prst="rect">
              <a:avLst/>
            </a:prstGeom>
            <a:noFill/>
            <a:ln>
              <a:noFill/>
            </a:ln>
          </p:spPr>
        </p:pic>
        <p:pic>
          <p:nvPicPr>
            <p:cNvPr descr="Samsung Galaxy S21 Ultra 5G" id="842" name="Google Shape;842;p46"/>
            <p:cNvPicPr preferRelativeResize="0"/>
            <p:nvPr/>
          </p:nvPicPr>
          <p:blipFill rotWithShape="1">
            <a:blip r:embed="rId10">
              <a:alphaModFix/>
            </a:blip>
            <a:srcRect b="0" l="0" r="0" t="0"/>
            <a:stretch/>
          </p:blipFill>
          <p:spPr>
            <a:xfrm>
              <a:off x="7252482" y="3429000"/>
              <a:ext cx="954717" cy="1453773"/>
            </a:xfrm>
            <a:prstGeom prst="rect">
              <a:avLst/>
            </a:prstGeom>
            <a:noFill/>
            <a:ln>
              <a:noFill/>
            </a:ln>
          </p:spPr>
        </p:pic>
        <p:pic>
          <p:nvPicPr>
            <p:cNvPr id="843" name="Google Shape;843;p46"/>
            <p:cNvPicPr preferRelativeResize="0"/>
            <p:nvPr/>
          </p:nvPicPr>
          <p:blipFill rotWithShape="1">
            <a:blip r:embed="rId11">
              <a:alphaModFix/>
            </a:blip>
            <a:srcRect b="0" l="0" r="0" t="0"/>
            <a:stretch/>
          </p:blipFill>
          <p:spPr>
            <a:xfrm>
              <a:off x="7659406" y="3611671"/>
              <a:ext cx="533300" cy="1096229"/>
            </a:xfrm>
            <a:prstGeom prst="rect">
              <a:avLst/>
            </a:prstGeom>
            <a:noFill/>
            <a:ln>
              <a:noFill/>
            </a:ln>
          </p:spPr>
        </p:pic>
        <p:pic>
          <p:nvPicPr>
            <p:cNvPr id="844" name="Google Shape;844;p46"/>
            <p:cNvPicPr preferRelativeResize="0"/>
            <p:nvPr/>
          </p:nvPicPr>
          <p:blipFill rotWithShape="1">
            <a:blip r:embed="rId12">
              <a:alphaModFix/>
            </a:blip>
            <a:srcRect b="0" l="0" r="0" t="0"/>
            <a:stretch/>
          </p:blipFill>
          <p:spPr>
            <a:xfrm>
              <a:off x="8652680" y="3629346"/>
              <a:ext cx="539416" cy="1108800"/>
            </a:xfrm>
            <a:prstGeom prst="rect">
              <a:avLst/>
            </a:prstGeom>
            <a:noFill/>
            <a:ln>
              <a:noFill/>
            </a:ln>
          </p:spPr>
        </p:pic>
      </p:grpSp>
      <p:sp>
        <p:nvSpPr>
          <p:cNvPr id="845" name="Google Shape;845;p46"/>
          <p:cNvSpPr/>
          <p:nvPr/>
        </p:nvSpPr>
        <p:spPr>
          <a:xfrm>
            <a:off x="166222" y="3709416"/>
            <a:ext cx="3878977" cy="2455889"/>
          </a:xfrm>
          <a:prstGeom prst="roundRect">
            <a:avLst>
              <a:gd fmla="val 6029" name="adj"/>
            </a:avLst>
          </a:prstGeom>
          <a:solidFill>
            <a:srgbClr val="92D050">
              <a:alpha val="40000"/>
            </a:srgbClr>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46" name="Google Shape;846;p46"/>
          <p:cNvSpPr/>
          <p:nvPr/>
        </p:nvSpPr>
        <p:spPr>
          <a:xfrm>
            <a:off x="6081148" y="2904284"/>
            <a:ext cx="3408356" cy="2756964"/>
          </a:xfrm>
          <a:prstGeom prst="roundRect">
            <a:avLst>
              <a:gd fmla="val 6559" name="adj"/>
            </a:avLst>
          </a:prstGeom>
          <a:solidFill>
            <a:srgbClr val="92D050">
              <a:alpha val="40000"/>
            </a:srgbClr>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47"/>
          <p:cNvSpPr txBox="1"/>
          <p:nvPr>
            <p:ph idx="1" type="body"/>
          </p:nvPr>
        </p:nvSpPr>
        <p:spPr>
          <a:xfrm>
            <a:off x="989700" y="3038807"/>
            <a:ext cx="8604000"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3000"/>
              <a:buNone/>
            </a:pPr>
            <a:r>
              <a:rPr lang="en-US" sz="3000"/>
              <a:t>SmartThings Device SDK to Control MCU</a:t>
            </a:r>
            <a:endParaRPr/>
          </a:p>
          <a:p>
            <a:pPr indent="0" lvl="0" marL="0" rtl="0" algn="l">
              <a:lnSpc>
                <a:spcPct val="100000"/>
              </a:lnSpc>
              <a:spcBef>
                <a:spcPts val="0"/>
              </a:spcBef>
              <a:spcAft>
                <a:spcPts val="0"/>
              </a:spcAft>
              <a:buClr>
                <a:srgbClr val="000000"/>
              </a:buClr>
              <a:buSzPts val="2000"/>
              <a:buNone/>
            </a:pPr>
            <a:r>
              <a:rPr lang="en-US" sz="2000">
                <a:latin typeface="Arial"/>
                <a:ea typeface="Arial"/>
                <a:cs typeface="Arial"/>
                <a:sym typeface="Arial"/>
              </a:rPr>
              <a:t>(Advanced Level)</a:t>
            </a:r>
            <a:endParaRPr sz="2000">
              <a:latin typeface="Arial"/>
              <a:ea typeface="Arial"/>
              <a:cs typeface="Arial"/>
              <a:sym typeface="Arial"/>
            </a:endParaRPr>
          </a:p>
        </p:txBody>
      </p:sp>
      <p:sp>
        <p:nvSpPr>
          <p:cNvPr id="853" name="Google Shape;853;p47"/>
          <p:cNvSpPr txBox="1"/>
          <p:nvPr>
            <p:ph idx="2" type="body"/>
          </p:nvPr>
        </p:nvSpPr>
        <p:spPr>
          <a:xfrm>
            <a:off x="992455" y="2745358"/>
            <a:ext cx="5477256" cy="310896"/>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rgbClr val="7F7F7F"/>
              </a:buClr>
              <a:buSzPts val="1900"/>
              <a:buNone/>
            </a:pPr>
            <a:r>
              <a:rPr lang="en-US"/>
              <a:t>Unit 3. </a:t>
            </a:r>
            <a:endParaRPr/>
          </a:p>
        </p:txBody>
      </p:sp>
      <p:grpSp>
        <p:nvGrpSpPr>
          <p:cNvPr id="854" name="Google Shape;854;p47"/>
          <p:cNvGrpSpPr/>
          <p:nvPr/>
        </p:nvGrpSpPr>
        <p:grpSpPr>
          <a:xfrm>
            <a:off x="1056646" y="4143290"/>
            <a:ext cx="7784786" cy="1140739"/>
            <a:chOff x="1056646" y="4363933"/>
            <a:chExt cx="7784786" cy="1140739"/>
          </a:xfrm>
        </p:grpSpPr>
        <p:sp>
          <p:nvSpPr>
            <p:cNvPr id="855" name="Google Shape;855;p47"/>
            <p:cNvSpPr/>
            <p:nvPr/>
          </p:nvSpPr>
          <p:spPr>
            <a:xfrm>
              <a:off x="1239291" y="4365088"/>
              <a:ext cx="7242101" cy="27667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8">
                  <a:solidFill>
                    <a:srgbClr val="3F3F3F"/>
                  </a:solidFill>
                  <a:latin typeface="Arial"/>
                  <a:ea typeface="Arial"/>
                  <a:cs typeface="Arial"/>
                  <a:sym typeface="Arial"/>
                </a:rPr>
                <a:t>3.1. Introduction to STDK</a:t>
              </a:r>
              <a:endParaRPr sz="1798">
                <a:solidFill>
                  <a:srgbClr val="3F3F3F"/>
                </a:solidFill>
                <a:latin typeface="Arial"/>
                <a:ea typeface="Arial"/>
                <a:cs typeface="Arial"/>
                <a:sym typeface="Arial"/>
              </a:endParaRPr>
            </a:p>
          </p:txBody>
        </p:sp>
        <p:sp>
          <p:nvSpPr>
            <p:cNvPr id="856" name="Google Shape;856;p47"/>
            <p:cNvSpPr/>
            <p:nvPr/>
          </p:nvSpPr>
          <p:spPr>
            <a:xfrm>
              <a:off x="1056646" y="4363933"/>
              <a:ext cx="35954" cy="251677"/>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6">
                <a:solidFill>
                  <a:srgbClr val="1429A0"/>
                </a:solidFill>
                <a:latin typeface="Helvetica Neue"/>
                <a:ea typeface="Helvetica Neue"/>
                <a:cs typeface="Helvetica Neue"/>
                <a:sym typeface="Helvetica Neue"/>
              </a:endParaRPr>
            </a:p>
          </p:txBody>
        </p:sp>
        <p:sp>
          <p:nvSpPr>
            <p:cNvPr id="857" name="Google Shape;857;p47"/>
            <p:cNvSpPr/>
            <p:nvPr/>
          </p:nvSpPr>
          <p:spPr>
            <a:xfrm>
              <a:off x="1239291" y="4797136"/>
              <a:ext cx="7602141" cy="27667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8">
                  <a:solidFill>
                    <a:srgbClr val="3F3F3F"/>
                  </a:solidFill>
                  <a:latin typeface="Arial"/>
                  <a:ea typeface="Arial"/>
                  <a:cs typeface="Arial"/>
                  <a:sym typeface="Arial"/>
                </a:rPr>
                <a:t>3.2. Dev Environment Setup</a:t>
              </a:r>
              <a:endParaRPr sz="1798">
                <a:solidFill>
                  <a:srgbClr val="3F3F3F"/>
                </a:solidFill>
                <a:latin typeface="Arial"/>
                <a:ea typeface="Arial"/>
                <a:cs typeface="Arial"/>
                <a:sym typeface="Arial"/>
              </a:endParaRPr>
            </a:p>
          </p:txBody>
        </p:sp>
        <p:sp>
          <p:nvSpPr>
            <p:cNvPr id="858" name="Google Shape;858;p47"/>
            <p:cNvSpPr/>
            <p:nvPr/>
          </p:nvSpPr>
          <p:spPr>
            <a:xfrm>
              <a:off x="1056646" y="4795981"/>
              <a:ext cx="35954" cy="251677"/>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6">
                <a:solidFill>
                  <a:srgbClr val="1429A0"/>
                </a:solidFill>
                <a:latin typeface="Helvetica Neue"/>
                <a:ea typeface="Helvetica Neue"/>
                <a:cs typeface="Helvetica Neue"/>
                <a:sym typeface="Helvetica Neue"/>
              </a:endParaRPr>
            </a:p>
          </p:txBody>
        </p:sp>
        <p:sp>
          <p:nvSpPr>
            <p:cNvPr id="859" name="Google Shape;859;p47"/>
            <p:cNvSpPr/>
            <p:nvPr/>
          </p:nvSpPr>
          <p:spPr>
            <a:xfrm>
              <a:off x="1239291" y="5228028"/>
              <a:ext cx="5512344" cy="276644"/>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8">
                  <a:solidFill>
                    <a:srgbClr val="3F3F3F"/>
                  </a:solidFill>
                  <a:latin typeface="Arial"/>
                  <a:ea typeface="Arial"/>
                  <a:cs typeface="Arial"/>
                  <a:sym typeface="Arial"/>
                </a:rPr>
                <a:t>3.3. Build Test</a:t>
              </a:r>
              <a:endParaRPr sz="1798">
                <a:solidFill>
                  <a:srgbClr val="3F3F3F"/>
                </a:solidFill>
                <a:latin typeface="Arial"/>
                <a:ea typeface="Arial"/>
                <a:cs typeface="Arial"/>
                <a:sym typeface="Arial"/>
              </a:endParaRPr>
            </a:p>
          </p:txBody>
        </p:sp>
        <p:sp>
          <p:nvSpPr>
            <p:cNvPr id="860" name="Google Shape;860;p47"/>
            <p:cNvSpPr/>
            <p:nvPr/>
          </p:nvSpPr>
          <p:spPr>
            <a:xfrm>
              <a:off x="1056646" y="5226857"/>
              <a:ext cx="35954" cy="251677"/>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6">
                <a:solidFill>
                  <a:srgbClr val="1429A0"/>
                </a:solidFill>
                <a:latin typeface="Helvetica Neue"/>
                <a:ea typeface="Helvetica Neue"/>
                <a:cs typeface="Helvetica Neue"/>
                <a:sym typeface="Helvetica Neue"/>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48"/>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3.1. Introduction to STDK </a:t>
            </a:r>
            <a:endParaRPr/>
          </a:p>
        </p:txBody>
      </p:sp>
      <p:sp>
        <p:nvSpPr>
          <p:cNvPr id="866" name="Google Shape;866;p48"/>
          <p:cNvSpPr txBox="1"/>
          <p:nvPr>
            <p:ph idx="3" type="body"/>
          </p:nvPr>
        </p:nvSpPr>
        <p:spPr>
          <a:xfrm>
            <a:off x="8671228" y="482199"/>
            <a:ext cx="790985"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03</a:t>
            </a:r>
            <a:endParaRPr/>
          </a:p>
        </p:txBody>
      </p:sp>
      <p:sp>
        <p:nvSpPr>
          <p:cNvPr id="867" name="Google Shape;867;p48"/>
          <p:cNvSpPr txBox="1"/>
          <p:nvPr>
            <p:ph idx="4" type="body"/>
          </p:nvPr>
        </p:nvSpPr>
        <p:spPr>
          <a:xfrm>
            <a:off x="560375" y="2348880"/>
            <a:ext cx="8785250" cy="2736304"/>
          </a:xfrm>
          <a:prstGeom prst="rect">
            <a:avLst/>
          </a:prstGeom>
          <a:noFill/>
          <a:ln>
            <a:noFill/>
          </a:ln>
        </p:spPr>
        <p:txBody>
          <a:bodyPr anchorCtr="0" anchor="t" bIns="0" lIns="0" spcFirstLastPara="1" rIns="0" wrap="square" tIns="0">
            <a:noAutofit/>
          </a:bodyPr>
          <a:lstStyle/>
          <a:p>
            <a:pPr indent="-177569" lvl="0" marL="177569" rtl="0" algn="l">
              <a:lnSpc>
                <a:spcPct val="100000"/>
              </a:lnSpc>
              <a:spcBef>
                <a:spcPts val="0"/>
              </a:spcBef>
              <a:spcAft>
                <a:spcPts val="0"/>
              </a:spcAft>
              <a:buClr>
                <a:srgbClr val="3F3F3F"/>
              </a:buClr>
              <a:buSzPts val="2400"/>
              <a:buChar char="•"/>
            </a:pPr>
            <a:r>
              <a:rPr lang="en-US" sz="2400">
                <a:solidFill>
                  <a:srgbClr val="3F3F3F"/>
                </a:solidFill>
              </a:rPr>
              <a:t>STDK is a toolkit for IoT Thing development with SmartThings Platform.</a:t>
            </a:r>
            <a:endParaRPr/>
          </a:p>
          <a:p>
            <a:pPr indent="-177569" lvl="0" marL="177569" rtl="0" algn="l">
              <a:lnSpc>
                <a:spcPct val="100000"/>
              </a:lnSpc>
              <a:spcBef>
                <a:spcPts val="999"/>
              </a:spcBef>
              <a:spcAft>
                <a:spcPts val="0"/>
              </a:spcAft>
              <a:buClr>
                <a:srgbClr val="3F3F3F"/>
              </a:buClr>
              <a:buSzPts val="2400"/>
              <a:buChar char="•"/>
            </a:pPr>
            <a:r>
              <a:rPr lang="en-US" sz="2400">
                <a:solidFill>
                  <a:srgbClr val="3F3F3F"/>
                </a:solidFill>
              </a:rPr>
              <a:t>In this class, you can experience real-life IoT development and get MCU control know-how to become an IoT developer.</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49"/>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3.1. Introduction to STDK </a:t>
            </a:r>
            <a:endParaRPr/>
          </a:p>
        </p:txBody>
      </p:sp>
      <p:sp>
        <p:nvSpPr>
          <p:cNvPr id="874" name="Google Shape;874;p49"/>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03</a:t>
            </a:r>
            <a:endParaRPr/>
          </a:p>
        </p:txBody>
      </p:sp>
      <p:sp>
        <p:nvSpPr>
          <p:cNvPr id="875" name="Google Shape;875;p49"/>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Full Introduction Video during SDC (Samsung Developer Conference) 2019</a:t>
            </a:r>
            <a:endParaRPr/>
          </a:p>
        </p:txBody>
      </p:sp>
      <p:sp>
        <p:nvSpPr>
          <p:cNvPr id="876" name="Google Shape;876;p49"/>
          <p:cNvSpPr txBox="1"/>
          <p:nvPr/>
        </p:nvSpPr>
        <p:spPr>
          <a:xfrm>
            <a:off x="691964" y="1859317"/>
            <a:ext cx="8316413" cy="307341"/>
          </a:xfrm>
          <a:prstGeom prst="rect">
            <a:avLst/>
          </a:prstGeom>
          <a:noFill/>
          <a:ln>
            <a:noFill/>
          </a:ln>
        </p:spPr>
        <p:txBody>
          <a:bodyPr anchorCtr="0" anchor="t" bIns="45700" lIns="45700" spcFirstLastPara="1" rIns="45700" wrap="square" tIns="45700">
            <a:spAutoFit/>
          </a:bodyPr>
          <a:lstStyle/>
          <a:p>
            <a:pPr indent="-285750" lvl="0" marL="285750" marR="0" rtl="0" algn="l">
              <a:spcBef>
                <a:spcPts val="0"/>
              </a:spcBef>
              <a:spcAft>
                <a:spcPts val="0"/>
              </a:spcAft>
              <a:buClr>
                <a:srgbClr val="193EB0"/>
              </a:buClr>
              <a:buSzPts val="1400"/>
              <a:buFont typeface="Helvetica Neue"/>
              <a:buChar char="‣"/>
            </a:pPr>
            <a:r>
              <a:rPr lang="en-US" sz="1400" u="none">
                <a:solidFill>
                  <a:srgbClr val="000000"/>
                </a:solidFill>
                <a:latin typeface="Arial"/>
                <a:ea typeface="Arial"/>
                <a:cs typeface="Arial"/>
                <a:sym typeface="Arial"/>
              </a:rPr>
              <a:t>https://www.youtube.com/watch?v=Rjz0wept1fE</a:t>
            </a:r>
            <a:endParaRPr sz="1400" u="sng">
              <a:solidFill>
                <a:srgbClr val="0563C1"/>
              </a:solidFill>
              <a:latin typeface="Arial"/>
              <a:ea typeface="Arial"/>
              <a:cs typeface="Arial"/>
              <a:sym typeface="Arial"/>
            </a:endParaRPr>
          </a:p>
        </p:txBody>
      </p:sp>
      <p:pic>
        <p:nvPicPr>
          <p:cNvPr id="877" name="Google Shape;877;p49"/>
          <p:cNvPicPr preferRelativeResize="0"/>
          <p:nvPr/>
        </p:nvPicPr>
        <p:blipFill rotWithShape="1">
          <a:blip r:embed="rId3">
            <a:alphaModFix/>
          </a:blip>
          <a:srcRect b="0" l="0" r="0" t="0"/>
          <a:stretch/>
        </p:blipFill>
        <p:spPr>
          <a:xfrm>
            <a:off x="1806191" y="2202618"/>
            <a:ext cx="6293621" cy="39337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5"/>
          <p:cNvPicPr preferRelativeResize="0"/>
          <p:nvPr/>
        </p:nvPicPr>
        <p:blipFill rotWithShape="1">
          <a:blip r:embed="rId3">
            <a:alphaModFix/>
          </a:blip>
          <a:srcRect b="644" l="8927" r="10453" t="0"/>
          <a:stretch/>
        </p:blipFill>
        <p:spPr>
          <a:xfrm>
            <a:off x="5673080" y="2780929"/>
            <a:ext cx="3960440" cy="2744175"/>
          </a:xfrm>
          <a:prstGeom prst="rect">
            <a:avLst/>
          </a:prstGeom>
          <a:noFill/>
          <a:ln>
            <a:noFill/>
          </a:ln>
        </p:spPr>
      </p:pic>
      <p:sp>
        <p:nvSpPr>
          <p:cNvPr id="126" name="Google Shape;126;p5"/>
          <p:cNvSpPr/>
          <p:nvPr/>
        </p:nvSpPr>
        <p:spPr>
          <a:xfrm>
            <a:off x="560512" y="1772817"/>
            <a:ext cx="4608512" cy="40318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3F3F3F"/>
                </a:solidFill>
                <a:latin typeface="Arial"/>
                <a:ea typeface="Arial"/>
                <a:cs typeface="Arial"/>
                <a:sym typeface="Arial"/>
              </a:rPr>
              <a:t>The initiative promotes upcycling old electronics as a creative solution to combat electronic waste and provides convenience for consumers in everyday life.</a:t>
            </a:r>
            <a:endParaRPr/>
          </a:p>
          <a:p>
            <a:pPr indent="0" lvl="0" marL="0" marR="0" rtl="0" algn="l">
              <a:spcBef>
                <a:spcPts val="0"/>
              </a:spcBef>
              <a:spcAft>
                <a:spcPts val="0"/>
              </a:spcAft>
              <a:buNone/>
            </a:pPr>
            <a:r>
              <a:t/>
            </a:r>
            <a:endParaRPr sz="1600">
              <a:solidFill>
                <a:srgbClr val="3F3F3F"/>
              </a:solidFill>
              <a:latin typeface="Arial"/>
              <a:ea typeface="Arial"/>
              <a:cs typeface="Arial"/>
              <a:sym typeface="Arial"/>
            </a:endParaRPr>
          </a:p>
          <a:p>
            <a:pPr indent="0" lvl="0" marL="0" marR="0" rtl="0" algn="l">
              <a:spcBef>
                <a:spcPts val="0"/>
              </a:spcBef>
              <a:spcAft>
                <a:spcPts val="0"/>
              </a:spcAft>
              <a:buNone/>
            </a:pPr>
            <a:r>
              <a:t/>
            </a:r>
            <a:endParaRPr sz="1600">
              <a:solidFill>
                <a:srgbClr val="3F3F3F"/>
              </a:solidFill>
              <a:latin typeface="Arial"/>
              <a:ea typeface="Arial"/>
              <a:cs typeface="Arial"/>
              <a:sym typeface="Arial"/>
            </a:endParaRPr>
          </a:p>
          <a:p>
            <a:pPr indent="0" lvl="0" marL="0" marR="0" rtl="0" algn="l">
              <a:spcBef>
                <a:spcPts val="0"/>
              </a:spcBef>
              <a:spcAft>
                <a:spcPts val="0"/>
              </a:spcAft>
              <a:buNone/>
            </a:pPr>
            <a:r>
              <a:rPr lang="en-US" sz="1600">
                <a:solidFill>
                  <a:srgbClr val="3F3F3F"/>
                </a:solidFill>
                <a:latin typeface="Arial"/>
                <a:ea typeface="Arial"/>
                <a:cs typeface="Arial"/>
                <a:sym typeface="Arial"/>
              </a:rPr>
              <a:t>With Galaxy Upcycling at Home, users can easily turn their old Galaxy devices into smart home devices like a childcare monitor, a pet care solution and other tools that meet individual lifestyle needs.</a:t>
            </a:r>
            <a:endParaRPr/>
          </a:p>
          <a:p>
            <a:pPr indent="0" lvl="0" marL="0" marR="0" rtl="0" algn="l">
              <a:spcBef>
                <a:spcPts val="0"/>
              </a:spcBef>
              <a:spcAft>
                <a:spcPts val="0"/>
              </a:spcAft>
              <a:buNone/>
            </a:pPr>
            <a:r>
              <a:t/>
            </a:r>
            <a:endParaRPr sz="1600">
              <a:solidFill>
                <a:srgbClr val="3F3F3F"/>
              </a:solidFill>
              <a:latin typeface="Arial"/>
              <a:ea typeface="Arial"/>
              <a:cs typeface="Arial"/>
              <a:sym typeface="Arial"/>
            </a:endParaRPr>
          </a:p>
          <a:p>
            <a:pPr indent="0" lvl="0" marL="0" marR="0" rtl="0" algn="l">
              <a:spcBef>
                <a:spcPts val="0"/>
              </a:spcBef>
              <a:spcAft>
                <a:spcPts val="0"/>
              </a:spcAft>
              <a:buNone/>
            </a:pPr>
            <a:r>
              <a:t/>
            </a:r>
            <a:endParaRPr sz="1600">
              <a:solidFill>
                <a:srgbClr val="3F3F3F"/>
              </a:solidFill>
              <a:latin typeface="Arial"/>
              <a:ea typeface="Arial"/>
              <a:cs typeface="Arial"/>
              <a:sym typeface="Arial"/>
            </a:endParaRPr>
          </a:p>
          <a:p>
            <a:pPr indent="0" lvl="0" marL="0" marR="0" rtl="0" algn="l">
              <a:spcBef>
                <a:spcPts val="0"/>
              </a:spcBef>
              <a:spcAft>
                <a:spcPts val="0"/>
              </a:spcAft>
              <a:buNone/>
            </a:pPr>
            <a:r>
              <a:rPr lang="en-US" sz="1600">
                <a:solidFill>
                  <a:srgbClr val="3F3F3F"/>
                </a:solidFill>
                <a:latin typeface="Arial"/>
                <a:ea typeface="Arial"/>
                <a:cs typeface="Arial"/>
                <a:sym typeface="Arial"/>
              </a:rPr>
              <a:t>Users can transform their old devices through SmartThings Labs, a feature within the SmartThings app.</a:t>
            </a:r>
            <a:endParaRPr/>
          </a:p>
        </p:txBody>
      </p:sp>
      <p:sp>
        <p:nvSpPr>
          <p:cNvPr id="127" name="Google Shape;127;p5"/>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1.1. Introduction to Galaxy Upcycling </a:t>
            </a:r>
            <a:endParaRPr/>
          </a:p>
        </p:txBody>
      </p:sp>
      <p:sp>
        <p:nvSpPr>
          <p:cNvPr id="128" name="Google Shape;128;p5"/>
          <p:cNvSpPr txBox="1"/>
          <p:nvPr>
            <p:ph idx="3" type="body"/>
          </p:nvPr>
        </p:nvSpPr>
        <p:spPr>
          <a:xfrm>
            <a:off x="8671228" y="482199"/>
            <a:ext cx="790985"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50"/>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3.1. Introduction to STDK </a:t>
            </a:r>
            <a:endParaRPr/>
          </a:p>
        </p:txBody>
      </p:sp>
      <p:sp>
        <p:nvSpPr>
          <p:cNvPr id="884" name="Google Shape;884;p50"/>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03</a:t>
            </a:r>
            <a:endParaRPr/>
          </a:p>
        </p:txBody>
      </p:sp>
      <p:sp>
        <p:nvSpPr>
          <p:cNvPr id="885" name="Google Shape;885;p50"/>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Reference in Code Lab</a:t>
            </a:r>
            <a:endParaRPr/>
          </a:p>
        </p:txBody>
      </p:sp>
      <p:sp>
        <p:nvSpPr>
          <p:cNvPr id="886" name="Google Shape;886;p50"/>
          <p:cNvSpPr txBox="1"/>
          <p:nvPr/>
        </p:nvSpPr>
        <p:spPr>
          <a:xfrm>
            <a:off x="691964" y="1859317"/>
            <a:ext cx="8316413" cy="307341"/>
          </a:xfrm>
          <a:prstGeom prst="rect">
            <a:avLst/>
          </a:prstGeom>
          <a:noFill/>
          <a:ln>
            <a:noFill/>
          </a:ln>
        </p:spPr>
        <p:txBody>
          <a:bodyPr anchorCtr="0" anchor="t" bIns="45700" lIns="45700" spcFirstLastPara="1" rIns="45700" wrap="square" tIns="45700">
            <a:spAutoFit/>
          </a:bodyPr>
          <a:lstStyle/>
          <a:p>
            <a:pPr indent="-285750" lvl="0" marL="285750" marR="0" rtl="0" algn="l">
              <a:spcBef>
                <a:spcPts val="0"/>
              </a:spcBef>
              <a:spcAft>
                <a:spcPts val="0"/>
              </a:spcAft>
              <a:buClr>
                <a:srgbClr val="193EB0"/>
              </a:buClr>
              <a:buSzPts val="1400"/>
              <a:buFont typeface="Helvetica Neue"/>
              <a:buChar char="‣"/>
            </a:pPr>
            <a:r>
              <a:rPr lang="en-US" sz="1400" u="none">
                <a:solidFill>
                  <a:srgbClr val="000000"/>
                </a:solidFill>
                <a:latin typeface="Arial"/>
                <a:ea typeface="Arial"/>
                <a:cs typeface="Arial"/>
                <a:sym typeface="Arial"/>
              </a:rPr>
              <a:t>https://developer.samsung.com/codelab/smartthings/smartthings-device-sdk/overview.html</a:t>
            </a:r>
            <a:endParaRPr sz="1400" u="sng">
              <a:solidFill>
                <a:srgbClr val="0563C1"/>
              </a:solidFill>
              <a:latin typeface="Arial"/>
              <a:ea typeface="Arial"/>
              <a:cs typeface="Arial"/>
              <a:sym typeface="Arial"/>
            </a:endParaRPr>
          </a:p>
        </p:txBody>
      </p:sp>
      <p:pic>
        <p:nvPicPr>
          <p:cNvPr id="887" name="Google Shape;887;p50"/>
          <p:cNvPicPr preferRelativeResize="0"/>
          <p:nvPr/>
        </p:nvPicPr>
        <p:blipFill rotWithShape="1">
          <a:blip r:embed="rId3">
            <a:alphaModFix/>
          </a:blip>
          <a:srcRect b="0" l="0" r="0" t="0"/>
          <a:stretch/>
        </p:blipFill>
        <p:spPr>
          <a:xfrm>
            <a:off x="1085478" y="2204864"/>
            <a:ext cx="7735047" cy="393962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51"/>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3.1. Introduction to STDK </a:t>
            </a:r>
            <a:endParaRPr/>
          </a:p>
        </p:txBody>
      </p:sp>
      <p:sp>
        <p:nvSpPr>
          <p:cNvPr id="894" name="Google Shape;894;p51"/>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03</a:t>
            </a:r>
            <a:endParaRPr/>
          </a:p>
        </p:txBody>
      </p:sp>
      <p:sp>
        <p:nvSpPr>
          <p:cNvPr id="895" name="Google Shape;895;p51"/>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Reference in SmartThings Community</a:t>
            </a:r>
            <a:endParaRPr/>
          </a:p>
        </p:txBody>
      </p:sp>
      <p:sp>
        <p:nvSpPr>
          <p:cNvPr id="896" name="Google Shape;896;p51"/>
          <p:cNvSpPr txBox="1"/>
          <p:nvPr/>
        </p:nvSpPr>
        <p:spPr>
          <a:xfrm>
            <a:off x="691964" y="1859317"/>
            <a:ext cx="8316413" cy="307341"/>
          </a:xfrm>
          <a:prstGeom prst="rect">
            <a:avLst/>
          </a:prstGeom>
          <a:noFill/>
          <a:ln>
            <a:noFill/>
          </a:ln>
        </p:spPr>
        <p:txBody>
          <a:bodyPr anchorCtr="0" anchor="t" bIns="45700" lIns="45700" spcFirstLastPara="1" rIns="45700" wrap="square" tIns="45700">
            <a:spAutoFit/>
          </a:bodyPr>
          <a:lstStyle/>
          <a:p>
            <a:pPr indent="-285750" lvl="0" marL="285750" marR="0" rtl="0" algn="l">
              <a:spcBef>
                <a:spcPts val="0"/>
              </a:spcBef>
              <a:spcAft>
                <a:spcPts val="0"/>
              </a:spcAft>
              <a:buClr>
                <a:srgbClr val="193EB0"/>
              </a:buClr>
              <a:buSzPts val="1400"/>
              <a:buFont typeface="Helvetica Neue"/>
              <a:buChar char="‣"/>
            </a:pPr>
            <a:r>
              <a:rPr lang="en-US" sz="1400" u="none">
                <a:solidFill>
                  <a:srgbClr val="000000"/>
                </a:solidFill>
                <a:latin typeface="Arial"/>
                <a:ea typeface="Arial"/>
                <a:cs typeface="Arial"/>
                <a:sym typeface="Arial"/>
              </a:rPr>
              <a:t>https://community.smartthings.com/t/how-to-build-direct-connected-devices/204055</a:t>
            </a:r>
            <a:endParaRPr sz="1400" u="sng">
              <a:solidFill>
                <a:srgbClr val="0563C1"/>
              </a:solidFill>
              <a:latin typeface="Arial"/>
              <a:ea typeface="Arial"/>
              <a:cs typeface="Arial"/>
              <a:sym typeface="Arial"/>
            </a:endParaRPr>
          </a:p>
        </p:txBody>
      </p:sp>
      <p:pic>
        <p:nvPicPr>
          <p:cNvPr id="897" name="Google Shape;897;p51"/>
          <p:cNvPicPr preferRelativeResize="0"/>
          <p:nvPr/>
        </p:nvPicPr>
        <p:blipFill rotWithShape="1">
          <a:blip r:embed="rId3">
            <a:alphaModFix/>
          </a:blip>
          <a:srcRect b="0" l="0" r="0" t="0"/>
          <a:stretch/>
        </p:blipFill>
        <p:spPr>
          <a:xfrm>
            <a:off x="1553214" y="2166657"/>
            <a:ext cx="6799575" cy="400109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52"/>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3.2. Dev Environment Setup</a:t>
            </a:r>
            <a:endParaRPr/>
          </a:p>
        </p:txBody>
      </p:sp>
      <p:sp>
        <p:nvSpPr>
          <p:cNvPr id="904" name="Google Shape;904;p52"/>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03</a:t>
            </a:r>
            <a:endParaRPr/>
          </a:p>
        </p:txBody>
      </p:sp>
      <p:sp>
        <p:nvSpPr>
          <p:cNvPr id="905" name="Google Shape;905;p52"/>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Install Docker Desktop for simple build</a:t>
            </a:r>
            <a:endParaRPr/>
          </a:p>
        </p:txBody>
      </p:sp>
      <p:sp>
        <p:nvSpPr>
          <p:cNvPr id="906" name="Google Shape;906;p52"/>
          <p:cNvSpPr txBox="1"/>
          <p:nvPr/>
        </p:nvSpPr>
        <p:spPr>
          <a:xfrm>
            <a:off x="691964" y="1859317"/>
            <a:ext cx="8316413" cy="307341"/>
          </a:xfrm>
          <a:prstGeom prst="rect">
            <a:avLst/>
          </a:prstGeom>
          <a:noFill/>
          <a:ln>
            <a:noFill/>
          </a:ln>
        </p:spPr>
        <p:txBody>
          <a:bodyPr anchorCtr="0" anchor="t" bIns="45700" lIns="45700" spcFirstLastPara="1" rIns="45700" wrap="square" tIns="45700">
            <a:spAutoFit/>
          </a:bodyPr>
          <a:lstStyle/>
          <a:p>
            <a:pPr indent="-285750" lvl="0" marL="285750" marR="0" rtl="0" algn="l">
              <a:spcBef>
                <a:spcPts val="0"/>
              </a:spcBef>
              <a:spcAft>
                <a:spcPts val="0"/>
              </a:spcAft>
              <a:buClr>
                <a:srgbClr val="193EB0"/>
              </a:buClr>
              <a:buSzPts val="1400"/>
              <a:buFont typeface="Helvetica Neue"/>
              <a:buChar char="‣"/>
            </a:pPr>
            <a:r>
              <a:rPr lang="en-US" sz="1400" u="none">
                <a:solidFill>
                  <a:srgbClr val="000000"/>
                </a:solidFill>
                <a:latin typeface="Arial"/>
                <a:ea typeface="Arial"/>
                <a:cs typeface="Arial"/>
                <a:sym typeface="Arial"/>
              </a:rPr>
              <a:t>https://www.docker.com/products/docker-desktop</a:t>
            </a:r>
            <a:endParaRPr sz="1400" u="sng">
              <a:solidFill>
                <a:srgbClr val="0563C1"/>
              </a:solidFill>
              <a:latin typeface="Arial"/>
              <a:ea typeface="Arial"/>
              <a:cs typeface="Arial"/>
              <a:sym typeface="Arial"/>
            </a:endParaRPr>
          </a:p>
        </p:txBody>
      </p:sp>
      <p:pic>
        <p:nvPicPr>
          <p:cNvPr id="907" name="Google Shape;907;p52"/>
          <p:cNvPicPr preferRelativeResize="0"/>
          <p:nvPr/>
        </p:nvPicPr>
        <p:blipFill rotWithShape="1">
          <a:blip r:embed="rId3">
            <a:alphaModFix/>
          </a:blip>
          <a:srcRect b="0" l="0" r="0" t="0"/>
          <a:stretch/>
        </p:blipFill>
        <p:spPr>
          <a:xfrm>
            <a:off x="1425547" y="2208698"/>
            <a:ext cx="7054909" cy="388879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53"/>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3.2. Dev Environment Setup</a:t>
            </a:r>
            <a:endParaRPr/>
          </a:p>
        </p:txBody>
      </p:sp>
      <p:sp>
        <p:nvSpPr>
          <p:cNvPr id="914" name="Google Shape;914;p53"/>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03</a:t>
            </a:r>
            <a:endParaRPr/>
          </a:p>
        </p:txBody>
      </p:sp>
      <p:sp>
        <p:nvSpPr>
          <p:cNvPr id="915" name="Google Shape;915;p53"/>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Get github project to use docker build file</a:t>
            </a:r>
            <a:endParaRPr/>
          </a:p>
        </p:txBody>
      </p:sp>
      <p:sp>
        <p:nvSpPr>
          <p:cNvPr id="916" name="Google Shape;916;p53"/>
          <p:cNvSpPr txBox="1"/>
          <p:nvPr/>
        </p:nvSpPr>
        <p:spPr>
          <a:xfrm>
            <a:off x="1928664" y="2708920"/>
            <a:ext cx="6048672" cy="2308322"/>
          </a:xfrm>
          <a:prstGeom prst="rect">
            <a:avLst/>
          </a:prstGeom>
          <a:solidFill>
            <a:schemeClr val="dk1"/>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800">
                <a:solidFill>
                  <a:srgbClr val="FFFFFF"/>
                </a:solidFill>
                <a:latin typeface="Calibri"/>
                <a:ea typeface="Calibri"/>
                <a:cs typeface="Calibri"/>
                <a:sym typeface="Calibri"/>
              </a:rPr>
              <a:t>$ </a:t>
            </a:r>
            <a:r>
              <a:rPr lang="en-US" sz="1800">
                <a:solidFill>
                  <a:srgbClr val="00B050"/>
                </a:solidFill>
                <a:latin typeface="Calibri"/>
                <a:ea typeface="Calibri"/>
                <a:cs typeface="Calibri"/>
                <a:sym typeface="Calibri"/>
              </a:rPr>
              <a:t>git clone https://github.com/nanishin/stdk-docker-build.git</a:t>
            </a:r>
            <a:endParaRPr/>
          </a:p>
          <a:p>
            <a:pPr indent="0" lvl="0" marL="0" marR="0" rtl="0" algn="l">
              <a:spcBef>
                <a:spcPts val="0"/>
              </a:spcBef>
              <a:spcAft>
                <a:spcPts val="0"/>
              </a:spcAft>
              <a:buNone/>
            </a:pPr>
            <a:r>
              <a:rPr lang="en-US" sz="1800">
                <a:solidFill>
                  <a:srgbClr val="FFFFFF"/>
                </a:solidFill>
                <a:latin typeface="Calibri"/>
                <a:ea typeface="Calibri"/>
                <a:cs typeface="Calibri"/>
                <a:sym typeface="Calibri"/>
              </a:rPr>
              <a:t>Cloning into 'stdk-docker-build'...</a:t>
            </a:r>
            <a:endParaRPr/>
          </a:p>
          <a:p>
            <a:pPr indent="0" lvl="0" marL="0" marR="0" rtl="0" algn="l">
              <a:spcBef>
                <a:spcPts val="0"/>
              </a:spcBef>
              <a:spcAft>
                <a:spcPts val="0"/>
              </a:spcAft>
              <a:buNone/>
            </a:pPr>
            <a:r>
              <a:rPr lang="en-US" sz="1800">
                <a:solidFill>
                  <a:srgbClr val="FFFFFF"/>
                </a:solidFill>
                <a:latin typeface="Calibri"/>
                <a:ea typeface="Calibri"/>
                <a:cs typeface="Calibri"/>
                <a:sym typeface="Calibri"/>
              </a:rPr>
              <a:t>remote: Enumerating objects: 9, done.</a:t>
            </a:r>
            <a:endParaRPr/>
          </a:p>
          <a:p>
            <a:pPr indent="0" lvl="0" marL="0" marR="0" rtl="0" algn="l">
              <a:spcBef>
                <a:spcPts val="0"/>
              </a:spcBef>
              <a:spcAft>
                <a:spcPts val="0"/>
              </a:spcAft>
              <a:buNone/>
            </a:pPr>
            <a:r>
              <a:rPr lang="en-US" sz="1800">
                <a:solidFill>
                  <a:srgbClr val="FFFFFF"/>
                </a:solidFill>
                <a:latin typeface="Calibri"/>
                <a:ea typeface="Calibri"/>
                <a:cs typeface="Calibri"/>
                <a:sym typeface="Calibri"/>
              </a:rPr>
              <a:t>remote: Counting objects: 100% (9/9), done.</a:t>
            </a:r>
            <a:endParaRPr/>
          </a:p>
          <a:p>
            <a:pPr indent="0" lvl="0" marL="0" marR="0" rtl="0" algn="l">
              <a:spcBef>
                <a:spcPts val="0"/>
              </a:spcBef>
              <a:spcAft>
                <a:spcPts val="0"/>
              </a:spcAft>
              <a:buNone/>
            </a:pPr>
            <a:r>
              <a:rPr lang="en-US" sz="1800">
                <a:solidFill>
                  <a:srgbClr val="FFFFFF"/>
                </a:solidFill>
                <a:latin typeface="Calibri"/>
                <a:ea typeface="Calibri"/>
                <a:cs typeface="Calibri"/>
                <a:sym typeface="Calibri"/>
              </a:rPr>
              <a:t>remote: Compressing objects: 100% (9/9), done.</a:t>
            </a:r>
            <a:endParaRPr/>
          </a:p>
          <a:p>
            <a:pPr indent="0" lvl="0" marL="0" marR="0" rtl="0" algn="l">
              <a:spcBef>
                <a:spcPts val="0"/>
              </a:spcBef>
              <a:spcAft>
                <a:spcPts val="0"/>
              </a:spcAft>
              <a:buNone/>
            </a:pPr>
            <a:r>
              <a:rPr lang="en-US" sz="1800">
                <a:solidFill>
                  <a:srgbClr val="FFFFFF"/>
                </a:solidFill>
                <a:latin typeface="Calibri"/>
                <a:ea typeface="Calibri"/>
                <a:cs typeface="Calibri"/>
                <a:sym typeface="Calibri"/>
              </a:rPr>
              <a:t>remote: Total 9 (delta 1), reused 5 (delta 0), pack-reused 0</a:t>
            </a:r>
            <a:endParaRPr/>
          </a:p>
          <a:p>
            <a:pPr indent="0" lvl="0" marL="0" marR="0" rtl="0" algn="l">
              <a:spcBef>
                <a:spcPts val="0"/>
              </a:spcBef>
              <a:spcAft>
                <a:spcPts val="0"/>
              </a:spcAft>
              <a:buNone/>
            </a:pPr>
            <a:r>
              <a:rPr lang="en-US" sz="1800">
                <a:solidFill>
                  <a:srgbClr val="FFFFFF"/>
                </a:solidFill>
                <a:latin typeface="Calibri"/>
                <a:ea typeface="Calibri"/>
                <a:cs typeface="Calibri"/>
                <a:sym typeface="Calibri"/>
              </a:rPr>
              <a:t>Unpacking objects: 100% (9/9), done.</a:t>
            </a:r>
            <a:endParaRPr/>
          </a:p>
          <a:p>
            <a:pPr indent="0" lvl="0" marL="0" marR="0" rtl="0" algn="l">
              <a:spcBef>
                <a:spcPts val="0"/>
              </a:spcBef>
              <a:spcAft>
                <a:spcPts val="0"/>
              </a:spcAft>
              <a:buNone/>
            </a:pPr>
            <a:r>
              <a:rPr lang="en-US" sz="1800">
                <a:solidFill>
                  <a:srgbClr val="FFFFFF"/>
                </a:solidFill>
                <a:latin typeface="Calibri"/>
                <a:ea typeface="Calibri"/>
                <a:cs typeface="Calibri"/>
                <a:sym typeface="Calibri"/>
              </a:rPr>
              <a:t>Checking connectivity... done.</a:t>
            </a:r>
            <a:endParaRPr sz="1800">
              <a:solidFill>
                <a:srgbClr val="FFFFFF"/>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54"/>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3.2. Dev Environment Setup</a:t>
            </a:r>
            <a:endParaRPr/>
          </a:p>
        </p:txBody>
      </p:sp>
      <p:sp>
        <p:nvSpPr>
          <p:cNvPr id="923" name="Google Shape;923;p54"/>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03</a:t>
            </a:r>
            <a:endParaRPr/>
          </a:p>
        </p:txBody>
      </p:sp>
      <p:sp>
        <p:nvSpPr>
          <p:cNvPr id="924" name="Google Shape;924;p54"/>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Run script file to prepare build environment</a:t>
            </a:r>
            <a:endParaRPr/>
          </a:p>
        </p:txBody>
      </p:sp>
      <p:sp>
        <p:nvSpPr>
          <p:cNvPr id="925" name="Google Shape;925;p54"/>
          <p:cNvSpPr txBox="1"/>
          <p:nvPr/>
        </p:nvSpPr>
        <p:spPr>
          <a:xfrm>
            <a:off x="458466" y="2060848"/>
            <a:ext cx="8959030" cy="4154982"/>
          </a:xfrm>
          <a:prstGeom prst="rect">
            <a:avLst/>
          </a:prstGeom>
          <a:solidFill>
            <a:schemeClr val="dk1"/>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200">
                <a:solidFill>
                  <a:srgbClr val="FFFFFF"/>
                </a:solidFill>
                <a:latin typeface="Calibri"/>
                <a:ea typeface="Calibri"/>
                <a:cs typeface="Calibri"/>
                <a:sym typeface="Calibri"/>
              </a:rPr>
              <a:t>$ cd stdk-docker-build/</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a:t>
            </a:r>
            <a:r>
              <a:rPr lang="en-US" sz="1200">
                <a:solidFill>
                  <a:srgbClr val="00B050"/>
                </a:solidFill>
                <a:latin typeface="Calibri"/>
                <a:ea typeface="Calibri"/>
                <a:cs typeface="Calibri"/>
                <a:sym typeface="Calibri"/>
              </a:rPr>
              <a:t>./build_stdk_esp32.sh</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Building 3.2s (10/10) FINISHED                                                                                                                                                   </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[internal] load build definition from stdk-common-env.dockerfile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=&gt; transferring dockerfile: 933B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[internal] load .dockerignore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=&gt; transferring context: 2B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[internal] load metadata for docker.io/library/ubuntu:20.04                                                                                                                 3.0s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[auth] library/ubuntu:pull token for registry-1.docker.io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[1/5] FROM docker.io/library/ubuntu:20.04@sha256:626ffe58f6e7566e00254b638eb7e0f3b11d4da9675088f4781a50ae288f3322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[2/5] RUN dpkg --add-architecture i386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[3/5] RUN ln -snf /usr/share/zoneinfo/Asia/Seoul /etc/localtime &amp;&amp; echo Asia/Seoul &gt; /etc/timezone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[4/5] RUN apt-get update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[5/5] RUN apt-get install -y --no-install-recommends     gcc     git     wget     make     libncurses-dev     flex     bison     gperf     python3     python3-seri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exporting to image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=&gt; exporting layers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=&gt; writing image sha256:a29bf1360ed35d8f61ab6dc513a466cecc678348de01390986244f04d8b2dfee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=&gt; naming to docker.io/library/stdk_common_env                                                                                                                              0.0s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55"/>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3.2. Dev Environment Setup</a:t>
            </a:r>
            <a:endParaRPr/>
          </a:p>
        </p:txBody>
      </p:sp>
      <p:sp>
        <p:nvSpPr>
          <p:cNvPr id="932" name="Google Shape;932;p55"/>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03</a:t>
            </a:r>
            <a:endParaRPr/>
          </a:p>
        </p:txBody>
      </p:sp>
      <p:sp>
        <p:nvSpPr>
          <p:cNvPr id="933" name="Google Shape;933;p55"/>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Run script file to prepare build environment</a:t>
            </a:r>
            <a:endParaRPr/>
          </a:p>
        </p:txBody>
      </p:sp>
      <p:sp>
        <p:nvSpPr>
          <p:cNvPr id="934" name="Google Shape;934;p55"/>
          <p:cNvSpPr txBox="1"/>
          <p:nvPr/>
        </p:nvSpPr>
        <p:spPr>
          <a:xfrm>
            <a:off x="344488" y="1844824"/>
            <a:ext cx="9217024" cy="4339648"/>
          </a:xfrm>
          <a:prstGeom prst="rect">
            <a:avLst/>
          </a:prstGeom>
          <a:solidFill>
            <a:schemeClr val="dk1"/>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200">
                <a:solidFill>
                  <a:srgbClr val="FFFFFF"/>
                </a:solidFill>
                <a:latin typeface="Calibri"/>
                <a:ea typeface="Calibri"/>
                <a:cs typeface="Calibri"/>
                <a:sym typeface="Calibri"/>
              </a:rPr>
              <a:t>[+] Building 266.9s (15/15) FINISHED                                                                                                                                                 </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[internal] load build definition from stdk-esp32-dev.dockerfile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=&gt; transferring dockerfile: 1.10kB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[internal] load .dockerignore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=&gt; transferring context: 2B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[internal] load metadata for docker.io/library/stdk_common_env:latest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[ 1/11] FROM docker.io/library/stdk_common_env:latest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[ 2/11] RUN cd /usr/bin/ &amp;&amp;     ln -sf python3 python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[ 3/11] RUN git clone https://github.com/SmartThingsCommunity/st-device-sdk-c-ref.git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[ 4/11] RUN echo 'export PATH='/usr/local/sbin:/usr/local/bin:/usr/sbin:/usr/bin:/sbin:/bin':/root/esp/xtensa-esp32-elf/bin' &gt;&gt; /root/.profile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[ 5/11] RUN echo 'export IDF_PATH=/st-device-sdk-c-ref/bsp/esp32' &gt;&gt; /root/.profile                                                                                  0.0s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[ 6/11] RUN echo 'export SHELL=/bin/bash' &gt;&gt; /root/.profile                                                                                                                 0.4s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[ 7/11] RUN echo 'export GIT_DISCOVERY_ACROSS_FILESYSTEM=1' &gt;&gt; /root/.profile                                                                                               0.4s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[ 8/11] WORKDIR /st-device-sdk-c-ref                                                                                                                                        0.1s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[ 9/11] RUN python setup.py esp32                                                                                                                                         210.3s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[10/11] RUN /st-device-sdk-c-ref/bsp/esp32/install.sh                                                                                                                      34.6s</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[11/11] RUN pip3 install pynacl pyserial qrcode                                                                                                                             5.0s </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exporting to image                                                                                                                                                         15.9s </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=&gt; exporting layers                                                                                                                                                        15.9s </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=&gt; writing image sha256:7cd93bb9897227636a881a27c0d192fffaac079239c614fc3398e892fb120a75                                                                                    0.0s </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=&gt; =&gt; naming to docker.io/library/stdk_esp32_dev                                                                                                                               0.0s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56"/>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3.2. Dev Environment Setup</a:t>
            </a:r>
            <a:endParaRPr/>
          </a:p>
        </p:txBody>
      </p:sp>
      <p:sp>
        <p:nvSpPr>
          <p:cNvPr id="941" name="Google Shape;941;p56"/>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03</a:t>
            </a:r>
            <a:endParaRPr/>
          </a:p>
        </p:txBody>
      </p:sp>
      <p:sp>
        <p:nvSpPr>
          <p:cNvPr id="942" name="Google Shape;942;p56"/>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Check created docker images and run docker container to build</a:t>
            </a:r>
            <a:endParaRPr/>
          </a:p>
        </p:txBody>
      </p:sp>
      <p:sp>
        <p:nvSpPr>
          <p:cNvPr id="943" name="Google Shape;943;p56"/>
          <p:cNvSpPr txBox="1"/>
          <p:nvPr/>
        </p:nvSpPr>
        <p:spPr>
          <a:xfrm>
            <a:off x="623909" y="1927862"/>
            <a:ext cx="8658182" cy="4093426"/>
          </a:xfrm>
          <a:prstGeom prst="rect">
            <a:avLst/>
          </a:prstGeom>
          <a:solidFill>
            <a:schemeClr val="dk1"/>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000">
                <a:solidFill>
                  <a:srgbClr val="FFFFFF"/>
                </a:solidFill>
                <a:latin typeface="Calibri"/>
                <a:ea typeface="Calibri"/>
                <a:cs typeface="Calibri"/>
                <a:sym typeface="Calibri"/>
              </a:rPr>
              <a:t>$ docker images</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REPOSITORY          TAG                 IMAGE ID            CREATED             SIZE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stdk_esp32_dev      latest              7df3eb2fe815        3 minutes ago       1.83GB</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stdk_common_env     latest              16097de5e34e        8 minutes ago       463MB</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a:t>
            </a:r>
            <a:r>
              <a:rPr lang="en-US" sz="1000">
                <a:solidFill>
                  <a:srgbClr val="FFC000"/>
                </a:solidFill>
                <a:latin typeface="Calibri"/>
                <a:ea typeface="Calibri"/>
                <a:cs typeface="Calibri"/>
                <a:sym typeface="Calibri"/>
              </a:rPr>
              <a:t>docker run -it –v /YOUR_ABSOLUTE_PATH/output:/st-device-sdk-c-ref/output stdk_esp32_dev bash</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root@e1ae8b10fa68:/st-device-sdk-c-ref# ls -al</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total 96</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drwxr-xr-x  1 root root  4096 Jul  5 00:27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drwxr-xr-x  1 root root  4096 Jul  5 00:36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drwxr-xr-x  1 root root  4096 Jul  5 00:27 .git</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drwxr-xr-x  2 root root  4096 Jul  5 00:27 .github</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-rw-r--r--  1 root root     8 Jul  5 00:27 .gitignore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-rw-r--r--  1 root root   981 Jul  5 00:27 .gitmodules</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-rwxr-xr-x  1 root root 11357 Jul  5 00:27 LICENSE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-rwxr-xr-x  1 root root  9359 Jul  5 00:27 README.md</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drwxr-xr-x 11 root root  4096 Jul  5 00:27 apps</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drwxr-xr-x  1 root root  4096 Jul  5 00:27 bsp</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-rwxr-xr-x  1 root root  2781 Jul  5 00:27 build.py</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-rwxr-xr-x  1 root root  1785 Jul  5 00:27 build.sh</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drwxr-xr-x  3 root root  4096 Jul  5 00:27 doc</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drwxr-xr-x  1 root root  4096 Jul  5 00:27 iot-core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drwxr-xr-x 11 root root  4096 Jul  5 00:27 patches</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-rwxr-xr-x  1 root root  2362 Jul  5 00:27 setup.py</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-rwxr-xr-x  1 root root  1551 Jul  5 00:27 setup.sh</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drwxr-xr-x 12 root root  4096 Jul  5 00:27 tools</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root@e1ae8b10fa68:/st-device-sdk-c-ref#</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57"/>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3.3. Build Test</a:t>
            </a:r>
            <a:endParaRPr/>
          </a:p>
        </p:txBody>
      </p:sp>
      <p:sp>
        <p:nvSpPr>
          <p:cNvPr id="950" name="Google Shape;950;p57"/>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03</a:t>
            </a:r>
            <a:endParaRPr/>
          </a:p>
        </p:txBody>
      </p:sp>
      <p:sp>
        <p:nvSpPr>
          <p:cNvPr id="951" name="Google Shape;951;p57"/>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Check build test with dummy device configuration data</a:t>
            </a:r>
            <a:endParaRPr/>
          </a:p>
        </p:txBody>
      </p:sp>
      <p:sp>
        <p:nvSpPr>
          <p:cNvPr id="952" name="Google Shape;952;p57"/>
          <p:cNvSpPr txBox="1"/>
          <p:nvPr/>
        </p:nvSpPr>
        <p:spPr>
          <a:xfrm>
            <a:off x="623909" y="1927862"/>
            <a:ext cx="8658182" cy="3785650"/>
          </a:xfrm>
          <a:prstGeom prst="rect">
            <a:avLst/>
          </a:prstGeom>
          <a:solidFill>
            <a:schemeClr val="dk1"/>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000">
                <a:solidFill>
                  <a:srgbClr val="FFFFFF"/>
                </a:solidFill>
                <a:latin typeface="Calibri"/>
                <a:ea typeface="Calibri"/>
                <a:cs typeface="Calibri"/>
                <a:sym typeface="Calibri"/>
              </a:rPr>
              <a:t>root@ad7b99273e5e:/st-device-sdk-c-ref# </a:t>
            </a:r>
            <a:r>
              <a:rPr lang="en-US" sz="1000">
                <a:solidFill>
                  <a:srgbClr val="BF9000"/>
                </a:solidFill>
                <a:latin typeface="Calibri"/>
                <a:ea typeface="Calibri"/>
                <a:cs typeface="Calibri"/>
                <a:sym typeface="Calibri"/>
              </a:rPr>
              <a:t>. /root/.profile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root@ad7b99273e5e:/st-device-sdk-c-ref# </a:t>
            </a:r>
            <a:r>
              <a:rPr lang="en-US" sz="1000">
                <a:solidFill>
                  <a:srgbClr val="C55A11"/>
                </a:solidFill>
                <a:latin typeface="Calibri"/>
                <a:ea typeface="Calibri"/>
                <a:cs typeface="Calibri"/>
                <a:sym typeface="Calibri"/>
              </a:rPr>
              <a:t>./build.py esp32 switch_example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Adding ESP-IDF tools to PATH...</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Checking if Python packages are up to date...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Python requirements from /st-device-sdk-c-ref/bsp/esp32/requirements.txt are satisfied.</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Updated PATH variable: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st-device-sdk-c-ref/bsp/esp32/components/esptool_py/esptool:/st-device-sdk-c-ref/bsp/esp32/components/espcoredump:/st-device-sdk-c-ref/bsp/esp32/components/partition_table/:/root/.espressif/tools/xtensa-esp32-elf/esp-2019r2-8.2.0/xtensa-esp32-elf/bin:/root/.espressif/tools/esp32ulp-elf/2.28.51.20170517/esp32ulp-elf-binutils/bin:/root/.espressif/tools/openocd-esp32/v0.10.0-esp32-20190313/openocd-esp32/bin:/root/.espressif/python_env/idf4.0_py3.8_env/bin:/st-device-sdk-c-ref/bsp/esp32/tools:/usr/local/sbin:/usr/local/bin:/usr/sbin:/usr/bin:/sbin:/bin:/root/esp/xtensa-esp32-elf/bi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Done! You can now compile ESP-IDF projects.</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Go to the project directory and run:</a:t>
            </a:r>
            <a:endParaRPr/>
          </a:p>
          <a:p>
            <a:pPr indent="0" lvl="0" marL="0" marR="0" rtl="0" algn="l">
              <a:spcBef>
                <a:spcPts val="0"/>
              </a:spcBef>
              <a:spcAft>
                <a:spcPts val="0"/>
              </a:spcAft>
              <a:buNone/>
            </a:pPr>
            <a:r>
              <a:t/>
            </a:r>
            <a:endParaRPr sz="1000">
              <a:solidFill>
                <a:srgbClr val="FFFFFF"/>
              </a:solidFill>
              <a:latin typeface="Calibri"/>
              <a:ea typeface="Calibri"/>
              <a:cs typeface="Calibri"/>
              <a:sym typeface="Calibri"/>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idf.py build</a:t>
            </a:r>
            <a:endParaRPr/>
          </a:p>
          <a:p>
            <a:pPr indent="0" lvl="0" marL="0" marR="0" rtl="0" algn="l">
              <a:spcBef>
                <a:spcPts val="0"/>
              </a:spcBef>
              <a:spcAft>
                <a:spcPts val="0"/>
              </a:spcAft>
              <a:buNone/>
            </a:pPr>
            <a:r>
              <a:t/>
            </a:r>
            <a:endParaRPr sz="1000">
              <a:solidFill>
                <a:srgbClr val="FFFFFF"/>
              </a:solidFill>
              <a:latin typeface="Calibri"/>
              <a:ea typeface="Calibri"/>
              <a:cs typeface="Calibri"/>
              <a:sym typeface="Calibri"/>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Checking Python dependencies…</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Python requirements from /st-device-sdk-c-ref/bsp/esp32/requirements.txt are satisfied.</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Executing action: all (aliases: build)</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Running cmake in directory /st-device-sdk-c-ref/apps/esp32/switch_example/build</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Executing "cmake -G 'Unix Makefiles' -DPYTHON_DEPS_CHECKED=1 -DESP_PLATFORM=1 —warn-uninitialized -DWARN_UNINITIALIZED=1 -DCCACHE_ENABLE=0 /st-device-sdk-c-ref/apps/esp32/switch_example"…</a:t>
            </a:r>
            <a:endParaRPr/>
          </a:p>
          <a:p>
            <a:pPr indent="0" lvl="0" marL="0" marR="0" rtl="0" algn="l">
              <a:spcBef>
                <a:spcPts val="0"/>
              </a:spcBef>
              <a:spcAft>
                <a:spcPts val="0"/>
              </a:spcAft>
              <a:buNone/>
            </a:pPr>
            <a:r>
              <a:t/>
            </a:r>
            <a:endParaRPr sz="1000">
              <a:solidFill>
                <a:srgbClr val="FFFFFF"/>
              </a:solidFill>
              <a:latin typeface="Calibri"/>
              <a:ea typeface="Calibri"/>
              <a:cs typeface="Calibri"/>
              <a:sym typeface="Calibri"/>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Strings omitted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58"/>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3.3. Build Test</a:t>
            </a:r>
            <a:endParaRPr/>
          </a:p>
        </p:txBody>
      </p:sp>
      <p:sp>
        <p:nvSpPr>
          <p:cNvPr id="959" name="Google Shape;959;p58"/>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03</a:t>
            </a:r>
            <a:endParaRPr/>
          </a:p>
        </p:txBody>
      </p:sp>
      <p:sp>
        <p:nvSpPr>
          <p:cNvPr id="960" name="Google Shape;960;p58"/>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Check build test with dummy device configuration data</a:t>
            </a:r>
            <a:endParaRPr/>
          </a:p>
        </p:txBody>
      </p:sp>
      <p:sp>
        <p:nvSpPr>
          <p:cNvPr id="961" name="Google Shape;961;p58"/>
          <p:cNvSpPr txBox="1"/>
          <p:nvPr/>
        </p:nvSpPr>
        <p:spPr>
          <a:xfrm>
            <a:off x="623909" y="1785008"/>
            <a:ext cx="8658182" cy="4524313"/>
          </a:xfrm>
          <a:prstGeom prst="rect">
            <a:avLst/>
          </a:prstGeom>
          <a:solidFill>
            <a:schemeClr val="dk1"/>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800">
                <a:solidFill>
                  <a:srgbClr val="FFFFFF"/>
                </a:solidFill>
                <a:latin typeface="Calibri"/>
                <a:ea typeface="Calibri"/>
                <a:cs typeface="Calibri"/>
                <a:sym typeface="Calibri"/>
              </a:rPr>
              <a:t>... Strings omitted ...</a:t>
            </a:r>
            <a:endParaRPr/>
          </a:p>
          <a:p>
            <a:pPr indent="0" lvl="0" marL="0" marR="0" rtl="0" algn="l">
              <a:spcBef>
                <a:spcPts val="0"/>
              </a:spcBef>
              <a:spcAft>
                <a:spcPts val="0"/>
              </a:spcAft>
              <a:buNone/>
            </a:pPr>
            <a:r>
              <a:t/>
            </a:r>
            <a:endParaRPr sz="800">
              <a:solidFill>
                <a:srgbClr val="FFFFFF"/>
              </a:solidFill>
              <a:latin typeface="Calibri"/>
              <a:ea typeface="Calibri"/>
              <a:cs typeface="Calibri"/>
              <a:sym typeface="Calibri"/>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Scanning dependencies of target __idf_main</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[ 97%] Building C object esp-idf/main/CMakeFiles/__idf_main.dir/main.c.obj</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[ 97%] Building C object esp-idf/main/CMakeFiles/__idf_main.dir/iot_cli_cmd.c.obj</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[ 97%] Building C object esp-idf/main/CMakeFiles/__idf_main.dir/device_control.c.obj</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[ 97%] Building C object esp-idf/main/CMakeFiles/__idf_main.dir/iot_uart_cli.c.obj</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[ 98%] Building C object esp-idf/main/CMakeFiles/__idf_main.dir/caps_switch.c.obj</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[ 98%] Building ASM object esp-idf/main/CMakeFiles/__idf_main.dir/__/__/device_info.json.S.obj</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[ 98%] Building ASM object esp-idf/main/CMakeFiles/__idf_main.dir/__/__/onboarding_config.json.S.obj</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[ 98%] Linking CXX static library libmain.a</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[ 98%] Built target __idf_main</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Scanning dependencies of target __ldgen_output_esp32.project.ld</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[ 98%] Generating ld/esp32.project.ld</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[ 98%] Built target __ldgen_output_esp32.project.ld</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Scanning dependencies of target switch_example.elf</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[ 98%] Building C object CMakeFiles/switch_example.elf.dir/project_elf_src.c.obj</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[100%] Linking CXX executable switch_example.elf</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[100%] Built target switch_example.elf</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Scanning dependencies of target gen_project_binary</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[100%] Generating binary image from built executable</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esptool.py v2.8</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Generated /st-device-sdk-c-ref/apps/esp32/switch_example/build/switch_example.bin</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[100%] Built target gen_project_binary</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Scanning dependencies of target app</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[100%] Built target app</a:t>
            </a:r>
            <a:endParaRPr/>
          </a:p>
          <a:p>
            <a:pPr indent="0" lvl="0" marL="0" marR="0" rtl="0" algn="l">
              <a:spcBef>
                <a:spcPts val="0"/>
              </a:spcBef>
              <a:spcAft>
                <a:spcPts val="0"/>
              </a:spcAft>
              <a:buNone/>
            </a:pPr>
            <a:r>
              <a:t/>
            </a:r>
            <a:endParaRPr sz="800">
              <a:solidFill>
                <a:srgbClr val="FFFFFF"/>
              </a:solidFill>
              <a:latin typeface="Calibri"/>
              <a:ea typeface="Calibri"/>
              <a:cs typeface="Calibri"/>
              <a:sym typeface="Calibri"/>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Project build complete. To flash, run this command:</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/root/.espressif/python_env/idf4.0_py3.8_env/bin/python ../../../bsp/esp32/components/esptool_py/esptool/esptool.py -p (PORT) -b 460800 —before default_reset —after hard_reset write_flash —flash_mode dio —flash_size detect —flash_freq 40m 0x1000 build/bootloader/bootloader.bin 0x8000 build/partition_table/partition-table.bin 0x11000 build/ota_data_initial.bin 0x20000 build/switch_example.bin</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or run 'idf.py -p (PORT) flash'</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binary path : /st-device-sdk-c-ref/output/esp32/iotcore_switch_example_20211213_3df85fe_57a3f55</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root@ad7b99273e5e:/st-device-sdk-c-ref#</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59"/>
          <p:cNvSpPr/>
          <p:nvPr/>
        </p:nvSpPr>
        <p:spPr>
          <a:xfrm flipH="1" rot="10800000">
            <a:off x="2432720" y="2413395"/>
            <a:ext cx="1595358" cy="390441"/>
          </a:xfrm>
          <a:custGeom>
            <a:rect b="b" l="l" r="r" t="t"/>
            <a:pathLst>
              <a:path extrusionOk="0" h="21600" w="21600">
                <a:moveTo>
                  <a:pt x="21600" y="0"/>
                </a:moveTo>
                <a:lnTo>
                  <a:pt x="0" y="21600"/>
                </a:lnTo>
              </a:path>
            </a:pathLst>
          </a:custGeom>
          <a:noFill/>
          <a:ln cap="flat" cmpd="sng" w="9525">
            <a:solidFill>
              <a:srgbClr val="000000"/>
            </a:solidFill>
            <a:prstDash val="solid"/>
            <a:miter lim="8000"/>
            <a:headEnd len="med" w="med" type="triangl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8" name="Google Shape;968;p59"/>
          <p:cNvSpPr/>
          <p:nvPr/>
        </p:nvSpPr>
        <p:spPr>
          <a:xfrm>
            <a:off x="2264648" y="2996953"/>
            <a:ext cx="1763431" cy="982821"/>
          </a:xfrm>
          <a:custGeom>
            <a:rect b="b" l="l" r="r" t="t"/>
            <a:pathLst>
              <a:path extrusionOk="0" h="21600" w="21600">
                <a:moveTo>
                  <a:pt x="21600" y="0"/>
                </a:moveTo>
                <a:lnTo>
                  <a:pt x="0" y="21600"/>
                </a:lnTo>
              </a:path>
            </a:pathLst>
          </a:custGeom>
          <a:noFill/>
          <a:ln cap="flat" cmpd="sng" w="9525">
            <a:solidFill>
              <a:srgbClr val="000000"/>
            </a:solidFill>
            <a:prstDash val="solid"/>
            <a:miter lim="8000"/>
            <a:headEnd len="med" w="med" type="triangl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969" name="Google Shape;969;p59"/>
          <p:cNvCxnSpPr/>
          <p:nvPr/>
        </p:nvCxnSpPr>
        <p:spPr>
          <a:xfrm flipH="1" rot="10800000">
            <a:off x="3809335" y="4233404"/>
            <a:ext cx="2322081" cy="603400"/>
          </a:xfrm>
          <a:prstGeom prst="straightConnector1">
            <a:avLst/>
          </a:prstGeom>
          <a:noFill/>
          <a:ln cap="flat" cmpd="sng" w="9525">
            <a:solidFill>
              <a:srgbClr val="000000"/>
            </a:solidFill>
            <a:prstDash val="solid"/>
            <a:miter lim="8000"/>
            <a:headEnd len="med" w="med" type="triangle"/>
            <a:tailEnd len="med" w="med" type="triangle"/>
          </a:ln>
        </p:spPr>
      </p:cxnSp>
      <p:cxnSp>
        <p:nvCxnSpPr>
          <p:cNvPr id="970" name="Google Shape;970;p59"/>
          <p:cNvCxnSpPr/>
          <p:nvPr/>
        </p:nvCxnSpPr>
        <p:spPr>
          <a:xfrm>
            <a:off x="5482308" y="2799083"/>
            <a:ext cx="1613298" cy="910333"/>
          </a:xfrm>
          <a:prstGeom prst="straightConnector1">
            <a:avLst/>
          </a:prstGeom>
          <a:noFill/>
          <a:ln cap="flat" cmpd="sng" w="9525">
            <a:solidFill>
              <a:srgbClr val="000000"/>
            </a:solidFill>
            <a:prstDash val="solid"/>
            <a:miter lim="8000"/>
            <a:headEnd len="med" w="med" type="triangle"/>
            <a:tailEnd len="med" w="med" type="triangle"/>
          </a:ln>
        </p:spPr>
      </p:cxnSp>
      <p:sp>
        <p:nvSpPr>
          <p:cNvPr id="971" name="Google Shape;971;p59"/>
          <p:cNvSpPr txBox="1"/>
          <p:nvPr/>
        </p:nvSpPr>
        <p:spPr>
          <a:xfrm>
            <a:off x="1390630" y="2451600"/>
            <a:ext cx="788034" cy="584775"/>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MCU</a:t>
            </a:r>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(ESP32)</a:t>
            </a:r>
            <a:endParaRPr sz="1600">
              <a:solidFill>
                <a:srgbClr val="000000"/>
              </a:solidFill>
              <a:latin typeface="Arial"/>
              <a:ea typeface="Arial"/>
              <a:cs typeface="Arial"/>
              <a:sym typeface="Arial"/>
            </a:endParaRPr>
          </a:p>
        </p:txBody>
      </p:sp>
      <p:pic>
        <p:nvPicPr>
          <p:cNvPr descr="ESP32-S2 Saola 1R Development Board" id="972" name="Google Shape;972;p59"/>
          <p:cNvPicPr preferRelativeResize="0"/>
          <p:nvPr/>
        </p:nvPicPr>
        <p:blipFill rotWithShape="1">
          <a:blip r:embed="rId3">
            <a:alphaModFix/>
          </a:blip>
          <a:srcRect b="0" l="0" r="0" t="0"/>
          <a:stretch/>
        </p:blipFill>
        <p:spPr>
          <a:xfrm>
            <a:off x="1496617" y="1987756"/>
            <a:ext cx="598061" cy="598061"/>
          </a:xfrm>
          <a:prstGeom prst="rect">
            <a:avLst/>
          </a:prstGeom>
          <a:noFill/>
          <a:ln>
            <a:noFill/>
          </a:ln>
        </p:spPr>
      </p:pic>
      <p:sp>
        <p:nvSpPr>
          <p:cNvPr id="973" name="Google Shape;973;p59"/>
          <p:cNvSpPr/>
          <p:nvPr/>
        </p:nvSpPr>
        <p:spPr>
          <a:xfrm>
            <a:off x="590811" y="1811504"/>
            <a:ext cx="2386321" cy="1286427"/>
          </a:xfrm>
          <a:prstGeom prst="roundRect">
            <a:avLst>
              <a:gd fmla="val 6513" name="adj"/>
            </a:avLst>
          </a:prstGeom>
          <a:solidFill>
            <a:srgbClr val="92D050">
              <a:alpha val="40000"/>
            </a:srgbClr>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74" name="Google Shape;974;p59"/>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Practice Status</a:t>
            </a:r>
            <a:endParaRPr/>
          </a:p>
        </p:txBody>
      </p:sp>
      <p:sp>
        <p:nvSpPr>
          <p:cNvPr id="975" name="Google Shape;975;p59"/>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03</a:t>
            </a:r>
            <a:endParaRPr/>
          </a:p>
        </p:txBody>
      </p:sp>
      <p:grpSp>
        <p:nvGrpSpPr>
          <p:cNvPr id="976" name="Google Shape;976;p59"/>
          <p:cNvGrpSpPr/>
          <p:nvPr/>
        </p:nvGrpSpPr>
        <p:grpSpPr>
          <a:xfrm>
            <a:off x="7615206" y="3316642"/>
            <a:ext cx="1172648" cy="370845"/>
            <a:chOff x="0" y="0"/>
            <a:chExt cx="1172646" cy="370843"/>
          </a:xfrm>
        </p:grpSpPr>
        <p:sp>
          <p:nvSpPr>
            <p:cNvPr id="977" name="Google Shape;977;p59"/>
            <p:cNvSpPr/>
            <p:nvPr/>
          </p:nvSpPr>
          <p:spPr>
            <a:xfrm>
              <a:off x="0" y="8421"/>
              <a:ext cx="1172646" cy="354001"/>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78" name="Google Shape;978;p59"/>
            <p:cNvSpPr txBox="1"/>
            <p:nvPr/>
          </p:nvSpPr>
          <p:spPr>
            <a:xfrm>
              <a:off x="45718" y="0"/>
              <a:ext cx="1081209" cy="370843"/>
            </a:xfrm>
            <a:prstGeom prst="rect">
              <a:avLst/>
            </a:prstGeom>
            <a:noFill/>
            <a:ln>
              <a:noFill/>
            </a:ln>
          </p:spPr>
          <p:txBody>
            <a:bodyPr anchorCtr="0" anchor="ctr" bIns="45700" lIns="45700" spcFirstLastPara="1" rIns="45700" wrap="square" tIns="45700">
              <a:spAutoFit/>
            </a:bodyPr>
            <a:lstStyle/>
            <a:p>
              <a:pPr indent="0" lvl="0" marL="0" marR="0" rtl="0" algn="ctr">
                <a:spcBef>
                  <a:spcPts val="0"/>
                </a:spcBef>
                <a:spcAft>
                  <a:spcPts val="0"/>
                </a:spcAft>
                <a:buNone/>
              </a:pPr>
              <a:r>
                <a:rPr lang="en-US" sz="1800">
                  <a:solidFill>
                    <a:srgbClr val="FFFFFF"/>
                  </a:solidFill>
                  <a:latin typeface="Arial"/>
                  <a:ea typeface="Arial"/>
                  <a:cs typeface="Arial"/>
                  <a:sym typeface="Arial"/>
                </a:rPr>
                <a:t>Protocol</a:t>
              </a:r>
              <a:endParaRPr/>
            </a:p>
          </p:txBody>
        </p:sp>
      </p:grpSp>
      <p:sp>
        <p:nvSpPr>
          <p:cNvPr id="979" name="Google Shape;979;p59"/>
          <p:cNvSpPr txBox="1"/>
          <p:nvPr/>
        </p:nvSpPr>
        <p:spPr>
          <a:xfrm>
            <a:off x="1135312" y="5604832"/>
            <a:ext cx="1849222" cy="584775"/>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Old Galaxy with</a:t>
            </a:r>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Galaxy Upcycle app</a:t>
            </a:r>
            <a:endParaRPr/>
          </a:p>
        </p:txBody>
      </p:sp>
      <p:grpSp>
        <p:nvGrpSpPr>
          <p:cNvPr id="980" name="Google Shape;980;p59"/>
          <p:cNvGrpSpPr/>
          <p:nvPr/>
        </p:nvGrpSpPr>
        <p:grpSpPr>
          <a:xfrm>
            <a:off x="6131415" y="3944298"/>
            <a:ext cx="964191" cy="594812"/>
            <a:chOff x="0" y="0"/>
            <a:chExt cx="964189" cy="594810"/>
          </a:xfrm>
        </p:grpSpPr>
        <p:sp>
          <p:nvSpPr>
            <p:cNvPr id="981" name="Google Shape;981;p59"/>
            <p:cNvSpPr/>
            <p:nvPr/>
          </p:nvSpPr>
          <p:spPr>
            <a:xfrm>
              <a:off x="0" y="112256"/>
              <a:ext cx="964189" cy="370298"/>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982" name="Google Shape;982;p59"/>
            <p:cNvSpPr txBox="1"/>
            <p:nvPr/>
          </p:nvSpPr>
          <p:spPr>
            <a:xfrm>
              <a:off x="60831" y="0"/>
              <a:ext cx="842527" cy="594810"/>
            </a:xfrm>
            <a:prstGeom prst="rect">
              <a:avLst/>
            </a:prstGeom>
            <a:no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WebRTC</a:t>
              </a:r>
              <a:endParaRPr/>
            </a:p>
          </p:txBody>
        </p:sp>
      </p:grpSp>
      <p:sp>
        <p:nvSpPr>
          <p:cNvPr id="983" name="Google Shape;983;p59"/>
          <p:cNvSpPr txBox="1"/>
          <p:nvPr/>
        </p:nvSpPr>
        <p:spPr>
          <a:xfrm rot="-1696115">
            <a:off x="2729468" y="3158017"/>
            <a:ext cx="800377"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sp>
        <p:nvSpPr>
          <p:cNvPr id="984" name="Google Shape;984;p59"/>
          <p:cNvSpPr txBox="1"/>
          <p:nvPr/>
        </p:nvSpPr>
        <p:spPr>
          <a:xfrm rot="1601993">
            <a:off x="6050497" y="2953529"/>
            <a:ext cx="739944"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grpSp>
        <p:nvGrpSpPr>
          <p:cNvPr id="985" name="Google Shape;985;p59"/>
          <p:cNvGrpSpPr/>
          <p:nvPr/>
        </p:nvGrpSpPr>
        <p:grpSpPr>
          <a:xfrm>
            <a:off x="4238045" y="1863191"/>
            <a:ext cx="1227144" cy="1227144"/>
            <a:chOff x="0" y="0"/>
            <a:chExt cx="1227143" cy="1227143"/>
          </a:xfrm>
        </p:grpSpPr>
        <p:sp>
          <p:nvSpPr>
            <p:cNvPr id="986" name="Google Shape;986;p59"/>
            <p:cNvSpPr/>
            <p:nvPr/>
          </p:nvSpPr>
          <p:spPr>
            <a:xfrm>
              <a:off x="0" y="0"/>
              <a:ext cx="1227143" cy="1227143"/>
            </a:xfrm>
            <a:prstGeom prst="ellipse">
              <a:avLst/>
            </a:prstGeom>
            <a:solidFill>
              <a:schemeClr val="accent1"/>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87" name="Google Shape;987;p59"/>
            <p:cNvSpPr txBox="1"/>
            <p:nvPr/>
          </p:nvSpPr>
          <p:spPr>
            <a:xfrm>
              <a:off x="201203" y="290405"/>
              <a:ext cx="824735" cy="650241"/>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800">
                  <a:solidFill>
                    <a:srgbClr val="FFFFFF"/>
                  </a:solidFill>
                  <a:latin typeface="Arial"/>
                  <a:ea typeface="Arial"/>
                  <a:cs typeface="Arial"/>
                  <a:sym typeface="Arial"/>
                </a:rPr>
                <a:t>Smart</a:t>
              </a:r>
              <a:br>
                <a:rPr lang="en-US" sz="1800">
                  <a:solidFill>
                    <a:srgbClr val="FFFFFF"/>
                  </a:solidFill>
                  <a:latin typeface="Arial"/>
                  <a:ea typeface="Arial"/>
                  <a:cs typeface="Arial"/>
                  <a:sym typeface="Arial"/>
                </a:rPr>
              </a:br>
              <a:r>
                <a:rPr lang="en-US" sz="1800">
                  <a:solidFill>
                    <a:srgbClr val="FFFFFF"/>
                  </a:solidFill>
                  <a:latin typeface="Arial"/>
                  <a:ea typeface="Arial"/>
                  <a:cs typeface="Arial"/>
                  <a:sym typeface="Arial"/>
                </a:rPr>
                <a:t>Things</a:t>
              </a:r>
              <a:endParaRPr/>
            </a:p>
          </p:txBody>
        </p:sp>
      </p:grpSp>
      <p:sp>
        <p:nvSpPr>
          <p:cNvPr id="988" name="Google Shape;988;p59"/>
          <p:cNvSpPr txBox="1"/>
          <p:nvPr/>
        </p:nvSpPr>
        <p:spPr>
          <a:xfrm>
            <a:off x="7364567" y="5020057"/>
            <a:ext cx="1714570" cy="584775"/>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Using Galaxy with</a:t>
            </a:r>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SmartThings app</a:t>
            </a:r>
            <a:endParaRPr/>
          </a:p>
        </p:txBody>
      </p:sp>
      <p:grpSp>
        <p:nvGrpSpPr>
          <p:cNvPr id="989" name="Google Shape;989;p59"/>
          <p:cNvGrpSpPr/>
          <p:nvPr/>
        </p:nvGrpSpPr>
        <p:grpSpPr>
          <a:xfrm>
            <a:off x="4028078" y="2736333"/>
            <a:ext cx="726438" cy="354003"/>
            <a:chOff x="0" y="-1"/>
            <a:chExt cx="726436" cy="354002"/>
          </a:xfrm>
        </p:grpSpPr>
        <p:sp>
          <p:nvSpPr>
            <p:cNvPr id="990" name="Google Shape;990;p59"/>
            <p:cNvSpPr/>
            <p:nvPr/>
          </p:nvSpPr>
          <p:spPr>
            <a:xfrm>
              <a:off x="0" y="-1"/>
              <a:ext cx="726436" cy="354002"/>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991" name="Google Shape;991;p59"/>
            <p:cNvSpPr txBox="1"/>
            <p:nvPr/>
          </p:nvSpPr>
          <p:spPr>
            <a:xfrm>
              <a:off x="45719" y="38500"/>
              <a:ext cx="634998" cy="277000"/>
            </a:xfrm>
            <a:prstGeom prst="rect">
              <a:avLst/>
            </a:prstGeom>
            <a:noFill/>
            <a:ln>
              <a:noFill/>
            </a:ln>
          </p:spPr>
          <p:txBody>
            <a:bodyPr anchorCtr="0" anchor="ctr" bIns="45700" lIns="45700" spcFirstLastPara="1" rIns="45700" wrap="square" tIns="45700">
              <a:sp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MQTT</a:t>
              </a:r>
              <a:endParaRPr/>
            </a:p>
          </p:txBody>
        </p:sp>
      </p:grpSp>
      <p:sp>
        <p:nvSpPr>
          <p:cNvPr id="992" name="Google Shape;992;p59"/>
          <p:cNvSpPr txBox="1"/>
          <p:nvPr/>
        </p:nvSpPr>
        <p:spPr>
          <a:xfrm rot="-877019">
            <a:off x="4379835" y="4272964"/>
            <a:ext cx="800376"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sp>
        <p:nvSpPr>
          <p:cNvPr id="993" name="Google Shape;993;p59"/>
          <p:cNvSpPr txBox="1"/>
          <p:nvPr/>
        </p:nvSpPr>
        <p:spPr>
          <a:xfrm rot="826652">
            <a:off x="2908824" y="2324828"/>
            <a:ext cx="800377" cy="307777"/>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Internet</a:t>
            </a:r>
            <a:endParaRPr/>
          </a:p>
        </p:txBody>
      </p:sp>
      <p:sp>
        <p:nvSpPr>
          <p:cNvPr id="994" name="Google Shape;994;p59"/>
          <p:cNvSpPr/>
          <p:nvPr/>
        </p:nvSpPr>
        <p:spPr>
          <a:xfrm>
            <a:off x="3611373" y="1828240"/>
            <a:ext cx="2386321" cy="1483665"/>
          </a:xfrm>
          <a:prstGeom prst="roundRect">
            <a:avLst>
              <a:gd fmla="val 6102" name="adj"/>
            </a:avLst>
          </a:prstGeom>
          <a:solidFill>
            <a:srgbClr val="FF0000">
              <a:alpha val="40000"/>
            </a:srgbClr>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95" name="Google Shape;995;p59"/>
          <p:cNvSpPr/>
          <p:nvPr/>
        </p:nvSpPr>
        <p:spPr>
          <a:xfrm>
            <a:off x="3713034" y="1828240"/>
            <a:ext cx="568422" cy="307777"/>
          </a:xfrm>
          <a:prstGeom prst="rect">
            <a:avLst/>
          </a:prstGeom>
          <a:solidFill>
            <a:schemeClr val="accent4"/>
          </a:solid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Part 4</a:t>
            </a:r>
            <a:endParaRPr sz="1400">
              <a:solidFill>
                <a:srgbClr val="000000"/>
              </a:solidFill>
              <a:latin typeface="Arial"/>
              <a:ea typeface="Arial"/>
              <a:cs typeface="Arial"/>
              <a:sym typeface="Arial"/>
            </a:endParaRPr>
          </a:p>
        </p:txBody>
      </p:sp>
      <p:grpSp>
        <p:nvGrpSpPr>
          <p:cNvPr id="996" name="Google Shape;996;p59"/>
          <p:cNvGrpSpPr/>
          <p:nvPr/>
        </p:nvGrpSpPr>
        <p:grpSpPr>
          <a:xfrm>
            <a:off x="265188" y="4076448"/>
            <a:ext cx="3775177" cy="1578116"/>
            <a:chOff x="166222" y="3830642"/>
            <a:chExt cx="3775177" cy="1578116"/>
          </a:xfrm>
        </p:grpSpPr>
        <p:pic>
          <p:nvPicPr>
            <p:cNvPr descr="Samsung Galaxy Note9 - Samsung Galaxy Note 9 Цена Transparent PNG -  1200x1200 - Free Download on NicePNG" id="997" name="Google Shape;997;p59"/>
            <p:cNvPicPr preferRelativeResize="0"/>
            <p:nvPr/>
          </p:nvPicPr>
          <p:blipFill rotWithShape="1">
            <a:blip r:embed="rId4">
              <a:alphaModFix/>
            </a:blip>
            <a:srcRect b="0" l="0" r="0" t="0"/>
            <a:stretch/>
          </p:blipFill>
          <p:spPr>
            <a:xfrm>
              <a:off x="2697851" y="3839158"/>
              <a:ext cx="1243548" cy="1569600"/>
            </a:xfrm>
            <a:prstGeom prst="rect">
              <a:avLst/>
            </a:prstGeom>
            <a:noFill/>
            <a:ln>
              <a:noFill/>
            </a:ln>
          </p:spPr>
        </p:pic>
        <p:pic>
          <p:nvPicPr>
            <p:cNvPr descr="Samsung Galaxy Note9 - Samsung Galaxy Note 9 Цена Transparent PNG -  1200x1200 - Free Download on NicePNG" id="998" name="Google Shape;998;p59"/>
            <p:cNvPicPr preferRelativeResize="0"/>
            <p:nvPr/>
          </p:nvPicPr>
          <p:blipFill rotWithShape="1">
            <a:blip r:embed="rId4">
              <a:alphaModFix/>
            </a:blip>
            <a:srcRect b="0" l="0" r="0" t="0"/>
            <a:stretch/>
          </p:blipFill>
          <p:spPr>
            <a:xfrm>
              <a:off x="1822406" y="3830642"/>
              <a:ext cx="1243548" cy="1569600"/>
            </a:xfrm>
            <a:prstGeom prst="rect">
              <a:avLst/>
            </a:prstGeom>
            <a:noFill/>
            <a:ln>
              <a:noFill/>
            </a:ln>
          </p:spPr>
        </p:pic>
        <p:pic>
          <p:nvPicPr>
            <p:cNvPr descr="Samsung Galaxy S9 Png Transparent Background Samsung S9 - Clip Art Library" id="999" name="Google Shape;999;p59"/>
            <p:cNvPicPr preferRelativeResize="0"/>
            <p:nvPr/>
          </p:nvPicPr>
          <p:blipFill rotWithShape="1">
            <a:blip r:embed="rId5">
              <a:alphaModFix/>
            </a:blip>
            <a:srcRect b="0" l="0" r="0" t="0"/>
            <a:stretch/>
          </p:blipFill>
          <p:spPr>
            <a:xfrm>
              <a:off x="1044325" y="3838463"/>
              <a:ext cx="1066113" cy="1568534"/>
            </a:xfrm>
            <a:prstGeom prst="rect">
              <a:avLst/>
            </a:prstGeom>
            <a:noFill/>
            <a:ln>
              <a:noFill/>
            </a:ln>
          </p:spPr>
        </p:pic>
        <p:pic>
          <p:nvPicPr>
            <p:cNvPr descr="Samsung Galaxy S9 Png Transparent Background Samsung S9 - Clip Art Library" id="1000" name="Google Shape;1000;p59"/>
            <p:cNvPicPr preferRelativeResize="0"/>
            <p:nvPr/>
          </p:nvPicPr>
          <p:blipFill rotWithShape="1">
            <a:blip r:embed="rId5">
              <a:alphaModFix/>
            </a:blip>
            <a:srcRect b="0" l="0" r="0" t="0"/>
            <a:stretch/>
          </p:blipFill>
          <p:spPr>
            <a:xfrm>
              <a:off x="166222" y="3838463"/>
              <a:ext cx="1066113" cy="1568534"/>
            </a:xfrm>
            <a:prstGeom prst="rect">
              <a:avLst/>
            </a:prstGeom>
            <a:noFill/>
            <a:ln>
              <a:noFill/>
            </a:ln>
          </p:spPr>
        </p:pic>
        <p:pic>
          <p:nvPicPr>
            <p:cNvPr id="1001" name="Google Shape;1001;p59"/>
            <p:cNvPicPr preferRelativeResize="0"/>
            <p:nvPr/>
          </p:nvPicPr>
          <p:blipFill rotWithShape="1">
            <a:blip r:embed="rId6">
              <a:alphaModFix/>
            </a:blip>
            <a:srcRect b="0" l="0" r="0" t="0"/>
            <a:stretch/>
          </p:blipFill>
          <p:spPr>
            <a:xfrm>
              <a:off x="367536" y="3938342"/>
              <a:ext cx="663762" cy="1364400"/>
            </a:xfrm>
            <a:prstGeom prst="rect">
              <a:avLst/>
            </a:prstGeom>
            <a:noFill/>
            <a:ln>
              <a:noFill/>
            </a:ln>
          </p:spPr>
        </p:pic>
        <p:pic>
          <p:nvPicPr>
            <p:cNvPr id="1002" name="Google Shape;1002;p59"/>
            <p:cNvPicPr preferRelativeResize="0"/>
            <p:nvPr/>
          </p:nvPicPr>
          <p:blipFill rotWithShape="1">
            <a:blip r:embed="rId7">
              <a:alphaModFix/>
            </a:blip>
            <a:srcRect b="0" l="0" r="0" t="0"/>
            <a:stretch/>
          </p:blipFill>
          <p:spPr>
            <a:xfrm>
              <a:off x="1250379" y="3945443"/>
              <a:ext cx="663762" cy="1364400"/>
            </a:xfrm>
            <a:prstGeom prst="rect">
              <a:avLst/>
            </a:prstGeom>
            <a:noFill/>
            <a:ln>
              <a:noFill/>
            </a:ln>
          </p:spPr>
        </p:pic>
        <p:pic>
          <p:nvPicPr>
            <p:cNvPr id="1003" name="Google Shape;1003;p59"/>
            <p:cNvPicPr preferRelativeResize="0"/>
            <p:nvPr/>
          </p:nvPicPr>
          <p:blipFill rotWithShape="1">
            <a:blip r:embed="rId8">
              <a:alphaModFix/>
            </a:blip>
            <a:srcRect b="0" l="0" r="0" t="0"/>
            <a:stretch/>
          </p:blipFill>
          <p:spPr>
            <a:xfrm>
              <a:off x="2998104" y="3963579"/>
              <a:ext cx="642746" cy="1321200"/>
            </a:xfrm>
            <a:prstGeom prst="rect">
              <a:avLst/>
            </a:prstGeom>
            <a:noFill/>
            <a:ln>
              <a:noFill/>
            </a:ln>
          </p:spPr>
        </p:pic>
        <p:pic>
          <p:nvPicPr>
            <p:cNvPr id="1004" name="Google Shape;1004;p59"/>
            <p:cNvPicPr preferRelativeResize="0"/>
            <p:nvPr/>
          </p:nvPicPr>
          <p:blipFill rotWithShape="1">
            <a:blip r:embed="rId9">
              <a:alphaModFix/>
            </a:blip>
            <a:srcRect b="0" l="0" r="0" t="0"/>
            <a:stretch/>
          </p:blipFill>
          <p:spPr>
            <a:xfrm>
              <a:off x="2124694" y="3962130"/>
              <a:ext cx="642746" cy="1321200"/>
            </a:xfrm>
            <a:prstGeom prst="rect">
              <a:avLst/>
            </a:prstGeom>
            <a:noFill/>
            <a:ln>
              <a:noFill/>
            </a:ln>
          </p:spPr>
        </p:pic>
      </p:grpSp>
      <p:grpSp>
        <p:nvGrpSpPr>
          <p:cNvPr id="1005" name="Google Shape;1005;p59"/>
          <p:cNvGrpSpPr/>
          <p:nvPr/>
        </p:nvGrpSpPr>
        <p:grpSpPr>
          <a:xfrm>
            <a:off x="7227034" y="3654882"/>
            <a:ext cx="1948990" cy="1487230"/>
            <a:chOff x="7252482" y="3429000"/>
            <a:chExt cx="1948990" cy="1487230"/>
          </a:xfrm>
        </p:grpSpPr>
        <p:pic>
          <p:nvPicPr>
            <p:cNvPr descr="Samsung Galaxy S21 Ultra 5G" id="1006" name="Google Shape;1006;p59"/>
            <p:cNvPicPr preferRelativeResize="0"/>
            <p:nvPr/>
          </p:nvPicPr>
          <p:blipFill rotWithShape="1">
            <a:blip r:embed="rId10">
              <a:alphaModFix/>
            </a:blip>
            <a:srcRect b="0" l="0" r="0" t="0"/>
            <a:stretch/>
          </p:blipFill>
          <p:spPr>
            <a:xfrm>
              <a:off x="8246755" y="3462457"/>
              <a:ext cx="954717" cy="1453773"/>
            </a:xfrm>
            <a:prstGeom prst="rect">
              <a:avLst/>
            </a:prstGeom>
            <a:noFill/>
            <a:ln>
              <a:noFill/>
            </a:ln>
          </p:spPr>
        </p:pic>
        <p:pic>
          <p:nvPicPr>
            <p:cNvPr descr="Samsung Galaxy S21 Ultra 5G" id="1007" name="Google Shape;1007;p59"/>
            <p:cNvPicPr preferRelativeResize="0"/>
            <p:nvPr/>
          </p:nvPicPr>
          <p:blipFill rotWithShape="1">
            <a:blip r:embed="rId10">
              <a:alphaModFix/>
            </a:blip>
            <a:srcRect b="0" l="0" r="0" t="0"/>
            <a:stretch/>
          </p:blipFill>
          <p:spPr>
            <a:xfrm>
              <a:off x="7252482" y="3429000"/>
              <a:ext cx="954717" cy="1453773"/>
            </a:xfrm>
            <a:prstGeom prst="rect">
              <a:avLst/>
            </a:prstGeom>
            <a:noFill/>
            <a:ln>
              <a:noFill/>
            </a:ln>
          </p:spPr>
        </p:pic>
        <p:pic>
          <p:nvPicPr>
            <p:cNvPr id="1008" name="Google Shape;1008;p59"/>
            <p:cNvPicPr preferRelativeResize="0"/>
            <p:nvPr/>
          </p:nvPicPr>
          <p:blipFill rotWithShape="1">
            <a:blip r:embed="rId11">
              <a:alphaModFix/>
            </a:blip>
            <a:srcRect b="0" l="0" r="0" t="0"/>
            <a:stretch/>
          </p:blipFill>
          <p:spPr>
            <a:xfrm>
              <a:off x="7659406" y="3611671"/>
              <a:ext cx="533300" cy="1096229"/>
            </a:xfrm>
            <a:prstGeom prst="rect">
              <a:avLst/>
            </a:prstGeom>
            <a:noFill/>
            <a:ln>
              <a:noFill/>
            </a:ln>
          </p:spPr>
        </p:pic>
        <p:pic>
          <p:nvPicPr>
            <p:cNvPr id="1009" name="Google Shape;1009;p59"/>
            <p:cNvPicPr preferRelativeResize="0"/>
            <p:nvPr/>
          </p:nvPicPr>
          <p:blipFill rotWithShape="1">
            <a:blip r:embed="rId12">
              <a:alphaModFix/>
            </a:blip>
            <a:srcRect b="0" l="0" r="0" t="0"/>
            <a:stretch/>
          </p:blipFill>
          <p:spPr>
            <a:xfrm>
              <a:off x="8652680" y="3629346"/>
              <a:ext cx="539416" cy="1108800"/>
            </a:xfrm>
            <a:prstGeom prst="rect">
              <a:avLst/>
            </a:prstGeom>
            <a:noFill/>
            <a:ln>
              <a:noFill/>
            </a:ln>
          </p:spPr>
        </p:pic>
      </p:grpSp>
      <p:sp>
        <p:nvSpPr>
          <p:cNvPr id="1010" name="Google Shape;1010;p59"/>
          <p:cNvSpPr/>
          <p:nvPr/>
        </p:nvSpPr>
        <p:spPr>
          <a:xfrm>
            <a:off x="166222" y="3709416"/>
            <a:ext cx="3878977" cy="2455889"/>
          </a:xfrm>
          <a:prstGeom prst="roundRect">
            <a:avLst>
              <a:gd fmla="val 4965" name="adj"/>
            </a:avLst>
          </a:prstGeom>
          <a:solidFill>
            <a:srgbClr val="92D050">
              <a:alpha val="40000"/>
            </a:srgbClr>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11" name="Google Shape;1011;p59"/>
          <p:cNvSpPr/>
          <p:nvPr/>
        </p:nvSpPr>
        <p:spPr>
          <a:xfrm>
            <a:off x="6081148" y="2904284"/>
            <a:ext cx="3408356" cy="2756964"/>
          </a:xfrm>
          <a:prstGeom prst="roundRect">
            <a:avLst>
              <a:gd fmla="val 5295" name="adj"/>
            </a:avLst>
          </a:prstGeom>
          <a:solidFill>
            <a:srgbClr val="92D050">
              <a:alpha val="40000"/>
            </a:srgbClr>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6"/>
          <p:cNvSpPr/>
          <p:nvPr/>
        </p:nvSpPr>
        <p:spPr>
          <a:xfrm>
            <a:off x="632520" y="1772816"/>
            <a:ext cx="8712968"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3F3F3F"/>
                </a:solidFill>
                <a:latin typeface="Arial"/>
                <a:ea typeface="Arial"/>
                <a:cs typeface="Arial"/>
                <a:sym typeface="Arial"/>
              </a:rPr>
              <a:t>This innovative solution is part of Samsung’s continued commitment to support the 2030 Agenda for Sustainable Development, a global blueprint for the world to achieve a more sustainable and prosperous future for all by 2030 through 17 Sustainable Development Goals. Galaxy Upcycling at Home specifically focuses on Goal 12 – Responsible Consumption and Production – by reducing waste and promoting more sustainable production practices and consumer behaviors.</a:t>
            </a:r>
            <a:endParaRPr sz="1600">
              <a:solidFill>
                <a:srgbClr val="3F3F3F"/>
              </a:solidFill>
              <a:latin typeface="Arial"/>
              <a:ea typeface="Arial"/>
              <a:cs typeface="Arial"/>
              <a:sym typeface="Arial"/>
            </a:endParaRPr>
          </a:p>
        </p:txBody>
      </p:sp>
      <p:sp>
        <p:nvSpPr>
          <p:cNvPr id="134" name="Google Shape;134;p6"/>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1.1. Introduction to Galaxy Upcycling </a:t>
            </a:r>
            <a:endParaRPr/>
          </a:p>
        </p:txBody>
      </p:sp>
      <p:sp>
        <p:nvSpPr>
          <p:cNvPr id="135" name="Google Shape;135;p6"/>
          <p:cNvSpPr txBox="1"/>
          <p:nvPr>
            <p:ph idx="3" type="body"/>
          </p:nvPr>
        </p:nvSpPr>
        <p:spPr>
          <a:xfrm>
            <a:off x="8671228" y="482199"/>
            <a:ext cx="790985"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01</a:t>
            </a:r>
            <a:endParaRPr/>
          </a:p>
        </p:txBody>
      </p:sp>
      <p:pic>
        <p:nvPicPr>
          <p:cNvPr id="136" name="Google Shape;136;p6"/>
          <p:cNvPicPr preferRelativeResize="0"/>
          <p:nvPr/>
        </p:nvPicPr>
        <p:blipFill rotWithShape="1">
          <a:blip r:embed="rId3">
            <a:alphaModFix/>
          </a:blip>
          <a:srcRect b="0" l="0" r="0" t="0"/>
          <a:stretch/>
        </p:blipFill>
        <p:spPr>
          <a:xfrm>
            <a:off x="4520952" y="3429000"/>
            <a:ext cx="4680520" cy="263045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60"/>
          <p:cNvSpPr txBox="1"/>
          <p:nvPr>
            <p:ph idx="1" type="body"/>
          </p:nvPr>
        </p:nvSpPr>
        <p:spPr>
          <a:xfrm>
            <a:off x="989700" y="3038807"/>
            <a:ext cx="8604000"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3000"/>
              <a:buNone/>
            </a:pPr>
            <a:r>
              <a:rPr lang="en-US" sz="3000"/>
              <a:t>Final Configuration and Test: Smart Bulb</a:t>
            </a:r>
            <a:endParaRPr/>
          </a:p>
        </p:txBody>
      </p:sp>
      <p:sp>
        <p:nvSpPr>
          <p:cNvPr id="1018" name="Google Shape;1018;p60"/>
          <p:cNvSpPr txBox="1"/>
          <p:nvPr>
            <p:ph idx="2" type="body"/>
          </p:nvPr>
        </p:nvSpPr>
        <p:spPr>
          <a:xfrm>
            <a:off x="992455" y="2745358"/>
            <a:ext cx="5477256" cy="310896"/>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rgbClr val="7F7F7F"/>
              </a:buClr>
              <a:buSzPts val="1900"/>
              <a:buNone/>
            </a:pPr>
            <a:r>
              <a:rPr lang="en-US"/>
              <a:t>Unit 4. </a:t>
            </a:r>
            <a:endParaRPr/>
          </a:p>
        </p:txBody>
      </p:sp>
      <p:grpSp>
        <p:nvGrpSpPr>
          <p:cNvPr id="1019" name="Google Shape;1019;p60"/>
          <p:cNvGrpSpPr/>
          <p:nvPr/>
        </p:nvGrpSpPr>
        <p:grpSpPr>
          <a:xfrm>
            <a:off x="1057993" y="3760588"/>
            <a:ext cx="8535707" cy="1830660"/>
            <a:chOff x="1057993" y="3760588"/>
            <a:chExt cx="8535707" cy="1830660"/>
          </a:xfrm>
        </p:grpSpPr>
        <p:sp>
          <p:nvSpPr>
            <p:cNvPr id="1020" name="Google Shape;1020;p60"/>
            <p:cNvSpPr/>
            <p:nvPr/>
          </p:nvSpPr>
          <p:spPr>
            <a:xfrm>
              <a:off x="1239291" y="3760588"/>
              <a:ext cx="4577806" cy="27667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8">
                  <a:solidFill>
                    <a:srgbClr val="3F3F3F"/>
                  </a:solidFill>
                  <a:latin typeface="Arial"/>
                  <a:ea typeface="Arial"/>
                  <a:cs typeface="Arial"/>
                  <a:sym typeface="Arial"/>
                </a:rPr>
                <a:t>4.1. Steps</a:t>
              </a:r>
              <a:endParaRPr sz="1798">
                <a:solidFill>
                  <a:srgbClr val="3F3F3F"/>
                </a:solidFill>
                <a:latin typeface="Arial"/>
                <a:ea typeface="Arial"/>
                <a:cs typeface="Arial"/>
                <a:sym typeface="Arial"/>
              </a:endParaRPr>
            </a:p>
          </p:txBody>
        </p:sp>
        <p:sp>
          <p:nvSpPr>
            <p:cNvPr id="1021" name="Google Shape;1021;p60"/>
            <p:cNvSpPr/>
            <p:nvPr/>
          </p:nvSpPr>
          <p:spPr>
            <a:xfrm>
              <a:off x="1057993" y="3771063"/>
              <a:ext cx="35954" cy="251677"/>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6">
                <a:solidFill>
                  <a:srgbClr val="1429A0"/>
                </a:solidFill>
                <a:latin typeface="Helvetica Neue"/>
                <a:ea typeface="Helvetica Neue"/>
                <a:cs typeface="Helvetica Neue"/>
                <a:sym typeface="Helvetica Neue"/>
              </a:endParaRPr>
            </a:p>
          </p:txBody>
        </p:sp>
        <p:sp>
          <p:nvSpPr>
            <p:cNvPr id="1022" name="Google Shape;1022;p60"/>
            <p:cNvSpPr/>
            <p:nvPr/>
          </p:nvSpPr>
          <p:spPr>
            <a:xfrm>
              <a:off x="1239291" y="4188005"/>
              <a:ext cx="3777615" cy="55335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8">
                  <a:solidFill>
                    <a:srgbClr val="3F3F3F"/>
                  </a:solidFill>
                  <a:latin typeface="Arial"/>
                  <a:ea typeface="Arial"/>
                  <a:cs typeface="Arial"/>
                  <a:sym typeface="Arial"/>
                </a:rPr>
                <a:t>4.2. Create a SmartThings </a:t>
              </a:r>
              <a:br>
                <a:rPr lang="en-US" sz="1798">
                  <a:solidFill>
                    <a:srgbClr val="3F3F3F"/>
                  </a:solidFill>
                  <a:latin typeface="Arial"/>
                  <a:ea typeface="Arial"/>
                  <a:cs typeface="Arial"/>
                  <a:sym typeface="Arial"/>
                </a:rPr>
              </a:br>
              <a:r>
                <a:rPr lang="en-US" sz="1798">
                  <a:solidFill>
                    <a:srgbClr val="3F3F3F"/>
                  </a:solidFill>
                  <a:latin typeface="Arial"/>
                  <a:ea typeface="Arial"/>
                  <a:cs typeface="Arial"/>
                  <a:sym typeface="Arial"/>
                </a:rPr>
                <a:t>Developer Account</a:t>
              </a:r>
              <a:endParaRPr sz="1798">
                <a:solidFill>
                  <a:srgbClr val="3F3F3F"/>
                </a:solidFill>
                <a:latin typeface="Arial"/>
                <a:ea typeface="Arial"/>
                <a:cs typeface="Arial"/>
                <a:sym typeface="Arial"/>
              </a:endParaRPr>
            </a:p>
          </p:txBody>
        </p:sp>
        <p:sp>
          <p:nvSpPr>
            <p:cNvPr id="1023" name="Google Shape;1023;p60"/>
            <p:cNvSpPr/>
            <p:nvPr/>
          </p:nvSpPr>
          <p:spPr>
            <a:xfrm>
              <a:off x="1057993" y="4202228"/>
              <a:ext cx="35954" cy="251677"/>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6">
                <a:solidFill>
                  <a:srgbClr val="1429A0"/>
                </a:solidFill>
                <a:latin typeface="Helvetica Neue"/>
                <a:ea typeface="Helvetica Neue"/>
                <a:cs typeface="Helvetica Neue"/>
                <a:sym typeface="Helvetica Neue"/>
              </a:endParaRPr>
            </a:p>
          </p:txBody>
        </p:sp>
        <p:sp>
          <p:nvSpPr>
            <p:cNvPr id="1024" name="Google Shape;1024;p60"/>
            <p:cNvSpPr/>
            <p:nvPr/>
          </p:nvSpPr>
          <p:spPr>
            <a:xfrm>
              <a:off x="1239291" y="4889661"/>
              <a:ext cx="5512344" cy="276644"/>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8">
                  <a:solidFill>
                    <a:srgbClr val="3F3F3F"/>
                  </a:solidFill>
                  <a:latin typeface="Arial"/>
                  <a:ea typeface="Arial"/>
                  <a:cs typeface="Arial"/>
                  <a:sym typeface="Arial"/>
                </a:rPr>
                <a:t>4.3. Create a New Project</a:t>
              </a:r>
              <a:endParaRPr sz="1798">
                <a:solidFill>
                  <a:srgbClr val="3F3F3F"/>
                </a:solidFill>
                <a:latin typeface="Arial"/>
                <a:ea typeface="Arial"/>
                <a:cs typeface="Arial"/>
                <a:sym typeface="Arial"/>
              </a:endParaRPr>
            </a:p>
          </p:txBody>
        </p:sp>
        <p:sp>
          <p:nvSpPr>
            <p:cNvPr id="1025" name="Google Shape;1025;p60"/>
            <p:cNvSpPr/>
            <p:nvPr/>
          </p:nvSpPr>
          <p:spPr>
            <a:xfrm>
              <a:off x="1057993" y="4898942"/>
              <a:ext cx="35954" cy="251677"/>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6">
                <a:solidFill>
                  <a:srgbClr val="1429A0"/>
                </a:solidFill>
                <a:latin typeface="Helvetica Neue"/>
                <a:ea typeface="Helvetica Neue"/>
                <a:cs typeface="Helvetica Neue"/>
                <a:sym typeface="Helvetica Neue"/>
              </a:endParaRPr>
            </a:p>
          </p:txBody>
        </p:sp>
        <p:sp>
          <p:nvSpPr>
            <p:cNvPr id="1026" name="Google Shape;1026;p60"/>
            <p:cNvSpPr/>
            <p:nvPr/>
          </p:nvSpPr>
          <p:spPr>
            <a:xfrm>
              <a:off x="1239291" y="5314604"/>
              <a:ext cx="5512344" cy="276644"/>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8">
                  <a:solidFill>
                    <a:srgbClr val="3F3F3F"/>
                  </a:solidFill>
                  <a:latin typeface="Arial"/>
                  <a:ea typeface="Arial"/>
                  <a:cs typeface="Arial"/>
                  <a:sym typeface="Arial"/>
                </a:rPr>
                <a:t>4.4. Add a </a:t>
              </a:r>
              <a:r>
                <a:rPr lang="en-US" sz="1798">
                  <a:solidFill>
                    <a:srgbClr val="404040"/>
                  </a:solidFill>
                  <a:latin typeface="Arial"/>
                  <a:ea typeface="Arial"/>
                  <a:cs typeface="Arial"/>
                  <a:sym typeface="Arial"/>
                </a:rPr>
                <a:t>Test</a:t>
              </a:r>
              <a:r>
                <a:rPr lang="en-US" sz="1798">
                  <a:solidFill>
                    <a:srgbClr val="3F3F3F"/>
                  </a:solidFill>
                  <a:latin typeface="Arial"/>
                  <a:ea typeface="Arial"/>
                  <a:cs typeface="Arial"/>
                  <a:sym typeface="Arial"/>
                </a:rPr>
                <a:t> Device</a:t>
              </a:r>
              <a:endParaRPr sz="1798">
                <a:solidFill>
                  <a:srgbClr val="3F3F3F"/>
                </a:solidFill>
                <a:latin typeface="Arial"/>
                <a:ea typeface="Arial"/>
                <a:cs typeface="Arial"/>
                <a:sym typeface="Arial"/>
              </a:endParaRPr>
            </a:p>
          </p:txBody>
        </p:sp>
        <p:sp>
          <p:nvSpPr>
            <p:cNvPr id="1027" name="Google Shape;1027;p60"/>
            <p:cNvSpPr/>
            <p:nvPr/>
          </p:nvSpPr>
          <p:spPr>
            <a:xfrm>
              <a:off x="1057993" y="5327087"/>
              <a:ext cx="35954" cy="251677"/>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6">
                <a:solidFill>
                  <a:srgbClr val="1429A0"/>
                </a:solidFill>
                <a:latin typeface="Helvetica Neue"/>
                <a:ea typeface="Helvetica Neue"/>
                <a:cs typeface="Helvetica Neue"/>
                <a:sym typeface="Helvetica Neue"/>
              </a:endParaRPr>
            </a:p>
          </p:txBody>
        </p:sp>
        <p:sp>
          <p:nvSpPr>
            <p:cNvPr id="1028" name="Google Shape;1028;p60"/>
            <p:cNvSpPr/>
            <p:nvPr/>
          </p:nvSpPr>
          <p:spPr>
            <a:xfrm>
              <a:off x="5343548" y="3764786"/>
              <a:ext cx="4250152" cy="55335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8">
                  <a:solidFill>
                    <a:srgbClr val="3F3F3F"/>
                  </a:solidFill>
                  <a:latin typeface="Arial"/>
                  <a:ea typeface="Arial"/>
                  <a:cs typeface="Arial"/>
                  <a:sym typeface="Arial"/>
                </a:rPr>
                <a:t>4.5. Register SIC Galup Direct </a:t>
              </a:r>
              <a:br>
                <a:rPr lang="en-US" sz="1798">
                  <a:solidFill>
                    <a:srgbClr val="3F3F3F"/>
                  </a:solidFill>
                  <a:latin typeface="Arial"/>
                  <a:ea typeface="Arial"/>
                  <a:cs typeface="Arial"/>
                  <a:sym typeface="Arial"/>
                </a:rPr>
              </a:br>
              <a:r>
                <a:rPr lang="en-US" sz="1798">
                  <a:solidFill>
                    <a:srgbClr val="3F3F3F"/>
                  </a:solidFill>
                  <a:latin typeface="Arial"/>
                  <a:ea typeface="Arial"/>
                  <a:cs typeface="Arial"/>
                  <a:sym typeface="Arial"/>
                </a:rPr>
                <a:t>Thing to ST App</a:t>
              </a:r>
              <a:endParaRPr sz="1798">
                <a:solidFill>
                  <a:srgbClr val="3F3F3F"/>
                </a:solidFill>
                <a:latin typeface="Arial"/>
                <a:ea typeface="Arial"/>
                <a:cs typeface="Arial"/>
                <a:sym typeface="Arial"/>
              </a:endParaRPr>
            </a:p>
          </p:txBody>
        </p:sp>
        <p:sp>
          <p:nvSpPr>
            <p:cNvPr id="1029" name="Google Shape;1029;p60"/>
            <p:cNvSpPr/>
            <p:nvPr/>
          </p:nvSpPr>
          <p:spPr>
            <a:xfrm>
              <a:off x="5343548" y="4468881"/>
              <a:ext cx="4250152" cy="28261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8">
                  <a:solidFill>
                    <a:srgbClr val="3F3F3F"/>
                  </a:solidFill>
                  <a:latin typeface="Arial"/>
                  <a:ea typeface="Arial"/>
                  <a:cs typeface="Arial"/>
                  <a:sym typeface="Arial"/>
                </a:rPr>
                <a:t>4.6. Control/Routine Test</a:t>
              </a:r>
              <a:endParaRPr sz="1798">
                <a:solidFill>
                  <a:srgbClr val="3F3F3F"/>
                </a:solidFill>
                <a:latin typeface="Arial"/>
                <a:ea typeface="Arial"/>
                <a:cs typeface="Arial"/>
                <a:sym typeface="Arial"/>
              </a:endParaRPr>
            </a:p>
          </p:txBody>
        </p:sp>
        <p:sp>
          <p:nvSpPr>
            <p:cNvPr id="1030" name="Google Shape;1030;p60"/>
            <p:cNvSpPr/>
            <p:nvPr/>
          </p:nvSpPr>
          <p:spPr>
            <a:xfrm>
              <a:off x="5343548" y="4899279"/>
              <a:ext cx="4250152" cy="27667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8">
                  <a:solidFill>
                    <a:srgbClr val="3F3F3F"/>
                  </a:solidFill>
                  <a:latin typeface="Arial"/>
                  <a:ea typeface="Arial"/>
                  <a:cs typeface="Arial"/>
                  <a:sym typeface="Arial"/>
                </a:rPr>
                <a:t>4.7. Final Wrap-up</a:t>
              </a:r>
              <a:endParaRPr sz="1798">
                <a:solidFill>
                  <a:srgbClr val="3F3F3F"/>
                </a:solidFill>
                <a:latin typeface="Arial"/>
                <a:ea typeface="Arial"/>
                <a:cs typeface="Arial"/>
                <a:sym typeface="Arial"/>
              </a:endParaRPr>
            </a:p>
          </p:txBody>
        </p:sp>
        <p:sp>
          <p:nvSpPr>
            <p:cNvPr id="1031" name="Google Shape;1031;p60"/>
            <p:cNvSpPr/>
            <p:nvPr/>
          </p:nvSpPr>
          <p:spPr>
            <a:xfrm>
              <a:off x="5162250" y="4907742"/>
              <a:ext cx="35954" cy="251677"/>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6">
                <a:solidFill>
                  <a:srgbClr val="1429A0"/>
                </a:solidFill>
                <a:latin typeface="Helvetica Neue"/>
                <a:ea typeface="Helvetica Neue"/>
                <a:cs typeface="Helvetica Neue"/>
                <a:sym typeface="Helvetica Neue"/>
              </a:endParaRPr>
            </a:p>
          </p:txBody>
        </p:sp>
        <p:sp>
          <p:nvSpPr>
            <p:cNvPr id="1032" name="Google Shape;1032;p60"/>
            <p:cNvSpPr/>
            <p:nvPr/>
          </p:nvSpPr>
          <p:spPr>
            <a:xfrm>
              <a:off x="5162250" y="3760588"/>
              <a:ext cx="35954" cy="251677"/>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6">
                <a:solidFill>
                  <a:srgbClr val="1429A0"/>
                </a:solidFill>
                <a:latin typeface="Helvetica Neue"/>
                <a:ea typeface="Helvetica Neue"/>
                <a:cs typeface="Helvetica Neue"/>
                <a:sym typeface="Helvetica Neue"/>
              </a:endParaRPr>
            </a:p>
          </p:txBody>
        </p:sp>
        <p:sp>
          <p:nvSpPr>
            <p:cNvPr id="1033" name="Google Shape;1033;p60"/>
            <p:cNvSpPr/>
            <p:nvPr/>
          </p:nvSpPr>
          <p:spPr>
            <a:xfrm>
              <a:off x="5162250" y="4478789"/>
              <a:ext cx="35954" cy="251677"/>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6">
                <a:solidFill>
                  <a:srgbClr val="1429A0"/>
                </a:solidFill>
                <a:latin typeface="Helvetica Neue"/>
                <a:ea typeface="Helvetica Neue"/>
                <a:cs typeface="Helvetica Neue"/>
                <a:sym typeface="Helvetica Neue"/>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61"/>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4.1. Steps</a:t>
            </a:r>
            <a:endParaRPr/>
          </a:p>
        </p:txBody>
      </p:sp>
      <p:sp>
        <p:nvSpPr>
          <p:cNvPr id="1040" name="Google Shape;1040;p61"/>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041" name="Google Shape;1041;p61"/>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Register as a developer for Developer Workspace and register a device through Developer Workspace</a:t>
            </a:r>
            <a:endParaRPr/>
          </a:p>
        </p:txBody>
      </p:sp>
      <p:sp>
        <p:nvSpPr>
          <p:cNvPr id="1042" name="Google Shape;1042;p61"/>
          <p:cNvSpPr/>
          <p:nvPr/>
        </p:nvSpPr>
        <p:spPr>
          <a:xfrm>
            <a:off x="776536" y="2167589"/>
            <a:ext cx="7704856" cy="241335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262626"/>
              </a:buClr>
              <a:buSzPts val="1398"/>
              <a:buFont typeface="Malgun Gothic"/>
              <a:buAutoNum type="arabicPeriod"/>
            </a:pPr>
            <a:r>
              <a:rPr lang="en-US" sz="1398">
                <a:solidFill>
                  <a:srgbClr val="262626"/>
                </a:solidFill>
                <a:latin typeface="Arial"/>
                <a:ea typeface="Arial"/>
                <a:cs typeface="Arial"/>
                <a:sym typeface="Arial"/>
              </a:rPr>
              <a:t>Register as a developer for Developer Workspace </a:t>
            </a:r>
            <a:endParaRPr/>
          </a:p>
          <a:p>
            <a:pPr indent="-342900" lvl="0" marL="342900" marR="0" rtl="0" algn="l">
              <a:lnSpc>
                <a:spcPct val="150000"/>
              </a:lnSpc>
              <a:spcBef>
                <a:spcPts val="600"/>
              </a:spcBef>
              <a:spcAft>
                <a:spcPts val="0"/>
              </a:spcAft>
              <a:buClr>
                <a:srgbClr val="262626"/>
              </a:buClr>
              <a:buSzPts val="1398"/>
              <a:buFont typeface="Malgun Gothic"/>
              <a:buAutoNum type="arabicPeriod"/>
            </a:pPr>
            <a:r>
              <a:rPr lang="en-US" sz="1398">
                <a:solidFill>
                  <a:srgbClr val="262626"/>
                </a:solidFill>
                <a:latin typeface="Arial"/>
                <a:ea typeface="Arial"/>
                <a:cs typeface="Arial"/>
                <a:sym typeface="Arial"/>
              </a:rPr>
              <a:t>Create a new project – Device Integration – Direct-connected</a:t>
            </a:r>
            <a:endParaRPr/>
          </a:p>
          <a:p>
            <a:pPr indent="-342900" lvl="0" marL="342900" marR="0" rtl="0" algn="l">
              <a:lnSpc>
                <a:spcPct val="150000"/>
              </a:lnSpc>
              <a:spcBef>
                <a:spcPts val="600"/>
              </a:spcBef>
              <a:spcAft>
                <a:spcPts val="0"/>
              </a:spcAft>
              <a:buClr>
                <a:srgbClr val="262626"/>
              </a:buClr>
              <a:buSzPts val="1398"/>
              <a:buFont typeface="Malgun Gothic"/>
              <a:buAutoNum type="arabicPeriod"/>
            </a:pPr>
            <a:r>
              <a:rPr lang="en-US" sz="1398">
                <a:solidFill>
                  <a:srgbClr val="262626"/>
                </a:solidFill>
                <a:latin typeface="Arial"/>
                <a:ea typeface="Arial"/>
                <a:cs typeface="Arial"/>
                <a:sym typeface="Arial"/>
              </a:rPr>
              <a:t>Create Device Profile as sic-galup-thing-01 with Switch capability</a:t>
            </a:r>
            <a:endParaRPr/>
          </a:p>
          <a:p>
            <a:pPr indent="-342900" lvl="0" marL="342900" marR="0" rtl="0" algn="l">
              <a:lnSpc>
                <a:spcPct val="150000"/>
              </a:lnSpc>
              <a:spcBef>
                <a:spcPts val="600"/>
              </a:spcBef>
              <a:spcAft>
                <a:spcPts val="0"/>
              </a:spcAft>
              <a:buClr>
                <a:srgbClr val="262626"/>
              </a:buClr>
              <a:buSzPts val="1398"/>
              <a:buFont typeface="Malgun Gothic"/>
              <a:buAutoNum type="arabicPeriod"/>
            </a:pPr>
            <a:r>
              <a:rPr lang="en-US" sz="1398">
                <a:solidFill>
                  <a:srgbClr val="262626"/>
                </a:solidFill>
                <a:latin typeface="Arial"/>
                <a:ea typeface="Arial"/>
                <a:cs typeface="Arial"/>
                <a:sym typeface="Arial"/>
              </a:rPr>
              <a:t>Create Device Onboarding</a:t>
            </a:r>
            <a:endParaRPr/>
          </a:p>
          <a:p>
            <a:pPr indent="-342900" lvl="0" marL="342900" marR="0" rtl="0" algn="l">
              <a:lnSpc>
                <a:spcPct val="150000"/>
              </a:lnSpc>
              <a:spcBef>
                <a:spcPts val="600"/>
              </a:spcBef>
              <a:spcAft>
                <a:spcPts val="0"/>
              </a:spcAft>
              <a:buClr>
                <a:srgbClr val="262626"/>
              </a:buClr>
              <a:buSzPts val="1398"/>
              <a:buFont typeface="Malgun Gothic"/>
              <a:buAutoNum type="arabicPeriod"/>
            </a:pPr>
            <a:r>
              <a:rPr lang="en-US" sz="1398">
                <a:solidFill>
                  <a:srgbClr val="262626"/>
                </a:solidFill>
                <a:latin typeface="Arial"/>
                <a:ea typeface="Arial"/>
                <a:cs typeface="Arial"/>
                <a:sym typeface="Arial"/>
              </a:rPr>
              <a:t>Create Product Info</a:t>
            </a:r>
            <a:endParaRPr/>
          </a:p>
          <a:p>
            <a:pPr indent="-342900" lvl="0" marL="342900" marR="0" rtl="0" algn="l">
              <a:lnSpc>
                <a:spcPct val="150000"/>
              </a:lnSpc>
              <a:spcBef>
                <a:spcPts val="600"/>
              </a:spcBef>
              <a:spcAft>
                <a:spcPts val="0"/>
              </a:spcAft>
              <a:buClr>
                <a:srgbClr val="262626"/>
              </a:buClr>
              <a:buSzPts val="1398"/>
              <a:buFont typeface="Malgun Gothic"/>
              <a:buAutoNum type="arabicPeriod"/>
            </a:pPr>
            <a:r>
              <a:rPr lang="en-US" sz="1398">
                <a:solidFill>
                  <a:srgbClr val="262626"/>
                </a:solidFill>
                <a:latin typeface="Arial"/>
                <a:ea typeface="Arial"/>
                <a:cs typeface="Arial"/>
                <a:sym typeface="Arial"/>
              </a:rPr>
              <a:t>Add Test Device with Device Identity (Serial Number and Public Key)</a:t>
            </a:r>
            <a:endParaRPr/>
          </a:p>
        </p:txBody>
      </p:sp>
      <p:sp>
        <p:nvSpPr>
          <p:cNvPr id="1043" name="Google Shape;1043;p61"/>
          <p:cNvSpPr txBox="1"/>
          <p:nvPr/>
        </p:nvSpPr>
        <p:spPr>
          <a:xfrm>
            <a:off x="7814157" y="1209697"/>
            <a:ext cx="2095018" cy="276999"/>
          </a:xfrm>
          <a:prstGeom prst="rect">
            <a:avLst/>
          </a:prstGeom>
          <a:solidFill>
            <a:srgbClr val="FFFF00"/>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200">
                <a:solidFill>
                  <a:srgbClr val="000000"/>
                </a:solidFill>
                <a:latin typeface="Arial"/>
                <a:ea typeface="Arial"/>
                <a:cs typeface="Arial"/>
                <a:sym typeface="Arial"/>
              </a:rPr>
              <a:t>Estimated Time : 20 mins</a:t>
            </a:r>
            <a:endParaRPr b="1" sz="1200">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62"/>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4.2. Create a SmartThings Developer Account</a:t>
            </a:r>
            <a:endParaRPr/>
          </a:p>
        </p:txBody>
      </p:sp>
      <p:sp>
        <p:nvSpPr>
          <p:cNvPr id="1050" name="Google Shape;1050;p62"/>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051" name="Google Shape;1051;p62"/>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Go to  </a:t>
            </a:r>
            <a:r>
              <a:rPr lang="en-US" u="sng">
                <a:solidFill>
                  <a:schemeClr val="hlink"/>
                </a:solidFill>
                <a:hlinkClick r:id="rId3"/>
              </a:rPr>
              <a:t>https://smartthings.developer.samsung.com</a:t>
            </a:r>
            <a:r>
              <a:rPr lang="en-US"/>
              <a:t> </a:t>
            </a:r>
            <a:endParaRPr/>
          </a:p>
        </p:txBody>
      </p:sp>
      <p:pic>
        <p:nvPicPr>
          <p:cNvPr id="1052" name="Google Shape;1052;p62"/>
          <p:cNvPicPr preferRelativeResize="0"/>
          <p:nvPr/>
        </p:nvPicPr>
        <p:blipFill rotWithShape="1">
          <a:blip r:embed="rId4">
            <a:alphaModFix/>
          </a:blip>
          <a:srcRect b="0" l="0" r="0" t="0"/>
          <a:stretch/>
        </p:blipFill>
        <p:spPr>
          <a:xfrm>
            <a:off x="1557355" y="1807814"/>
            <a:ext cx="6791293" cy="4357490"/>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63"/>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4.2. Create a SmartThings Developer Account</a:t>
            </a:r>
            <a:endParaRPr/>
          </a:p>
        </p:txBody>
      </p:sp>
      <p:sp>
        <p:nvSpPr>
          <p:cNvPr id="1059" name="Google Shape;1059;p63"/>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060" name="Google Shape;1060;p63"/>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Sign up with SmartThings Account</a:t>
            </a:r>
            <a:endParaRPr/>
          </a:p>
          <a:p>
            <a:pPr indent="0" lvl="0" marL="0" rtl="0" algn="l">
              <a:lnSpc>
                <a:spcPct val="128612"/>
              </a:lnSpc>
              <a:spcBef>
                <a:spcPts val="999"/>
              </a:spcBef>
              <a:spcAft>
                <a:spcPts val="0"/>
              </a:spcAft>
              <a:buClr>
                <a:srgbClr val="262626"/>
              </a:buClr>
              <a:buSzPts val="1398"/>
              <a:buNone/>
            </a:pPr>
            <a:r>
              <a:t/>
            </a:r>
            <a:endParaRPr/>
          </a:p>
        </p:txBody>
      </p:sp>
      <p:pic>
        <p:nvPicPr>
          <p:cNvPr id="1061" name="Google Shape;1061;p63"/>
          <p:cNvPicPr preferRelativeResize="0"/>
          <p:nvPr/>
        </p:nvPicPr>
        <p:blipFill rotWithShape="1">
          <a:blip r:embed="rId3">
            <a:alphaModFix/>
          </a:blip>
          <a:srcRect b="0" l="0" r="0" t="0"/>
          <a:stretch/>
        </p:blipFill>
        <p:spPr>
          <a:xfrm>
            <a:off x="2979944" y="1844824"/>
            <a:ext cx="3946115" cy="4308607"/>
          </a:xfrm>
          <a:prstGeom prst="rect">
            <a:avLst/>
          </a:prstGeom>
          <a:noFill/>
          <a:ln>
            <a:noFill/>
          </a:ln>
          <a:effectLst>
            <a:outerShdw blurRad="50800" rotWithShape="0" algn="tl" dir="2700000" dist="38100">
              <a:srgbClr val="000000">
                <a:alpha val="40000"/>
              </a:srgbClr>
            </a:outerShdw>
          </a:effectLst>
        </p:spPr>
      </p:pic>
      <p:sp>
        <p:nvSpPr>
          <p:cNvPr id="1062" name="Google Shape;1062;p63"/>
          <p:cNvSpPr/>
          <p:nvPr/>
        </p:nvSpPr>
        <p:spPr>
          <a:xfrm>
            <a:off x="4088904" y="4293096"/>
            <a:ext cx="1728192" cy="360040"/>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64"/>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4.2. Create a SmartThings Developer Account</a:t>
            </a:r>
            <a:endParaRPr/>
          </a:p>
        </p:txBody>
      </p:sp>
      <p:sp>
        <p:nvSpPr>
          <p:cNvPr id="1069" name="Google Shape;1069;p64"/>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070" name="Google Shape;1070;p64"/>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Check TNC and click NEXT</a:t>
            </a:r>
            <a:endParaRPr/>
          </a:p>
          <a:p>
            <a:pPr indent="0" lvl="0" marL="0" rtl="0" algn="l">
              <a:lnSpc>
                <a:spcPct val="128612"/>
              </a:lnSpc>
              <a:spcBef>
                <a:spcPts val="999"/>
              </a:spcBef>
              <a:spcAft>
                <a:spcPts val="0"/>
              </a:spcAft>
              <a:buClr>
                <a:srgbClr val="262626"/>
              </a:buClr>
              <a:buSzPts val="1398"/>
              <a:buNone/>
            </a:pPr>
            <a:r>
              <a:t/>
            </a:r>
            <a:endParaRPr/>
          </a:p>
        </p:txBody>
      </p:sp>
      <p:pic>
        <p:nvPicPr>
          <p:cNvPr id="1071" name="Google Shape;1071;p64"/>
          <p:cNvPicPr preferRelativeResize="0"/>
          <p:nvPr/>
        </p:nvPicPr>
        <p:blipFill rotWithShape="1">
          <a:blip r:embed="rId3">
            <a:alphaModFix/>
          </a:blip>
          <a:srcRect b="0" l="0" r="0" t="0"/>
          <a:stretch/>
        </p:blipFill>
        <p:spPr>
          <a:xfrm>
            <a:off x="1263169" y="1844824"/>
            <a:ext cx="7379665" cy="4320480"/>
          </a:xfrm>
          <a:prstGeom prst="rect">
            <a:avLst/>
          </a:prstGeom>
          <a:noFill/>
          <a:ln>
            <a:noFill/>
          </a:ln>
          <a:effectLst>
            <a:outerShdw blurRad="50800" rotWithShape="0" algn="tl" dir="2700000" dist="38100">
              <a:srgbClr val="000000">
                <a:alpha val="40000"/>
              </a:srgbClr>
            </a:outerShdw>
          </a:effectLst>
        </p:spPr>
      </p:pic>
      <p:sp>
        <p:nvSpPr>
          <p:cNvPr id="1072" name="Google Shape;1072;p64"/>
          <p:cNvSpPr/>
          <p:nvPr/>
        </p:nvSpPr>
        <p:spPr>
          <a:xfrm>
            <a:off x="4466196" y="4653136"/>
            <a:ext cx="936104" cy="288032"/>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73" name="Google Shape;1073;p64"/>
          <p:cNvSpPr/>
          <p:nvPr/>
        </p:nvSpPr>
        <p:spPr>
          <a:xfrm>
            <a:off x="1611754" y="3835172"/>
            <a:ext cx="207398" cy="207397"/>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65"/>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4.2. Create a SmartThings Developer Account</a:t>
            </a:r>
            <a:endParaRPr/>
          </a:p>
        </p:txBody>
      </p:sp>
      <p:sp>
        <p:nvSpPr>
          <p:cNvPr id="1080" name="Google Shape;1080;p65"/>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081" name="Google Shape;1081;p65"/>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Now signing up is done</a:t>
            </a:r>
            <a:endParaRPr/>
          </a:p>
          <a:p>
            <a:pPr indent="0" lvl="0" marL="0" rtl="0" algn="l">
              <a:lnSpc>
                <a:spcPct val="128612"/>
              </a:lnSpc>
              <a:spcBef>
                <a:spcPts val="999"/>
              </a:spcBef>
              <a:spcAft>
                <a:spcPts val="0"/>
              </a:spcAft>
              <a:buClr>
                <a:srgbClr val="262626"/>
              </a:buClr>
              <a:buSzPts val="1398"/>
              <a:buNone/>
            </a:pPr>
            <a:r>
              <a:t/>
            </a:r>
            <a:endParaRPr/>
          </a:p>
        </p:txBody>
      </p:sp>
      <p:pic>
        <p:nvPicPr>
          <p:cNvPr id="1082" name="Google Shape;1082;p65"/>
          <p:cNvPicPr preferRelativeResize="0"/>
          <p:nvPr/>
        </p:nvPicPr>
        <p:blipFill rotWithShape="1">
          <a:blip r:embed="rId3">
            <a:alphaModFix/>
          </a:blip>
          <a:srcRect b="0" l="0" r="0" t="0"/>
          <a:stretch/>
        </p:blipFill>
        <p:spPr>
          <a:xfrm>
            <a:off x="2857500" y="2258542"/>
            <a:ext cx="4191000" cy="3114675"/>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66"/>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4.3. Create a New Project</a:t>
            </a:r>
            <a:endParaRPr/>
          </a:p>
        </p:txBody>
      </p:sp>
      <p:sp>
        <p:nvSpPr>
          <p:cNvPr id="1089" name="Google Shape;1089;p66"/>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090" name="Google Shape;1090;p66"/>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Go to “Workspace” and create a new project</a:t>
            </a:r>
            <a:endParaRPr/>
          </a:p>
          <a:p>
            <a:pPr indent="0" lvl="0" marL="0" rtl="0" algn="l">
              <a:lnSpc>
                <a:spcPct val="128612"/>
              </a:lnSpc>
              <a:spcBef>
                <a:spcPts val="999"/>
              </a:spcBef>
              <a:spcAft>
                <a:spcPts val="0"/>
              </a:spcAft>
              <a:buClr>
                <a:srgbClr val="262626"/>
              </a:buClr>
              <a:buSzPts val="1398"/>
              <a:buNone/>
            </a:pPr>
            <a:r>
              <a:t/>
            </a:r>
            <a:endParaRPr/>
          </a:p>
        </p:txBody>
      </p:sp>
      <p:pic>
        <p:nvPicPr>
          <p:cNvPr id="1091" name="Google Shape;1091;p66"/>
          <p:cNvPicPr preferRelativeResize="0"/>
          <p:nvPr/>
        </p:nvPicPr>
        <p:blipFill rotWithShape="1">
          <a:blip r:embed="rId3">
            <a:alphaModFix/>
          </a:blip>
          <a:srcRect b="0" l="0" r="0" t="0"/>
          <a:stretch/>
        </p:blipFill>
        <p:spPr>
          <a:xfrm>
            <a:off x="750625" y="2038103"/>
            <a:ext cx="8404750" cy="3917534"/>
          </a:xfrm>
          <a:prstGeom prst="rect">
            <a:avLst/>
          </a:prstGeom>
          <a:noFill/>
          <a:ln>
            <a:noFill/>
          </a:ln>
          <a:effectLst>
            <a:outerShdw blurRad="50800" rotWithShape="0" algn="tl" dir="2700000" dist="38100">
              <a:srgbClr val="000000">
                <a:alpha val="40000"/>
              </a:srgbClr>
            </a:outerShdw>
          </a:effectLst>
        </p:spPr>
      </p:pic>
      <p:sp>
        <p:nvSpPr>
          <p:cNvPr id="1092" name="Google Shape;1092;p66"/>
          <p:cNvSpPr/>
          <p:nvPr/>
        </p:nvSpPr>
        <p:spPr>
          <a:xfrm>
            <a:off x="4368310" y="4491868"/>
            <a:ext cx="1152128" cy="288032"/>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67"/>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099" name="Google Shape;1099;p67"/>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Choose Device Integration</a:t>
            </a:r>
            <a:endParaRPr/>
          </a:p>
          <a:p>
            <a:pPr indent="0" lvl="0" marL="0" rtl="0" algn="l">
              <a:lnSpc>
                <a:spcPct val="128612"/>
              </a:lnSpc>
              <a:spcBef>
                <a:spcPts val="999"/>
              </a:spcBef>
              <a:spcAft>
                <a:spcPts val="0"/>
              </a:spcAft>
              <a:buClr>
                <a:srgbClr val="262626"/>
              </a:buClr>
              <a:buSzPts val="1398"/>
              <a:buNone/>
            </a:pPr>
            <a:r>
              <a:t/>
            </a:r>
            <a:endParaRPr/>
          </a:p>
        </p:txBody>
      </p:sp>
      <p:sp>
        <p:nvSpPr>
          <p:cNvPr id="1100" name="Google Shape;1100;p67"/>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4.3. Create a New Project</a:t>
            </a:r>
            <a:endParaRPr/>
          </a:p>
        </p:txBody>
      </p:sp>
      <p:pic>
        <p:nvPicPr>
          <p:cNvPr id="1101" name="Google Shape;1101;p67"/>
          <p:cNvPicPr preferRelativeResize="0"/>
          <p:nvPr/>
        </p:nvPicPr>
        <p:blipFill rotWithShape="1">
          <a:blip r:embed="rId3">
            <a:alphaModFix/>
          </a:blip>
          <a:srcRect b="0" l="0" r="0" t="0"/>
          <a:stretch/>
        </p:blipFill>
        <p:spPr>
          <a:xfrm>
            <a:off x="762025" y="2132856"/>
            <a:ext cx="8381950" cy="3697796"/>
          </a:xfrm>
          <a:prstGeom prst="rect">
            <a:avLst/>
          </a:prstGeom>
          <a:noFill/>
          <a:ln>
            <a:noFill/>
          </a:ln>
          <a:effectLst>
            <a:outerShdw blurRad="50800" rotWithShape="0" algn="tl" dir="2700000" dist="38100">
              <a:srgbClr val="000000">
                <a:alpha val="40000"/>
              </a:srgbClr>
            </a:outerShdw>
          </a:effectLst>
        </p:spPr>
      </p:pic>
      <p:sp>
        <p:nvSpPr>
          <p:cNvPr id="1102" name="Google Shape;1102;p67"/>
          <p:cNvSpPr/>
          <p:nvPr/>
        </p:nvSpPr>
        <p:spPr>
          <a:xfrm>
            <a:off x="874671" y="3348402"/>
            <a:ext cx="3960440" cy="2384855"/>
          </a:xfrm>
          <a:prstGeom prst="roundRect">
            <a:avLst>
              <a:gd fmla="val 8999"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68"/>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109" name="Google Shape;1109;p68"/>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Choose Direct-connected</a:t>
            </a:r>
            <a:endParaRPr/>
          </a:p>
          <a:p>
            <a:pPr indent="0" lvl="0" marL="0" rtl="0" algn="l">
              <a:lnSpc>
                <a:spcPct val="128612"/>
              </a:lnSpc>
              <a:spcBef>
                <a:spcPts val="999"/>
              </a:spcBef>
              <a:spcAft>
                <a:spcPts val="0"/>
              </a:spcAft>
              <a:buClr>
                <a:srgbClr val="262626"/>
              </a:buClr>
              <a:buSzPts val="1398"/>
              <a:buNone/>
            </a:pPr>
            <a:r>
              <a:t/>
            </a:r>
            <a:endParaRPr/>
          </a:p>
        </p:txBody>
      </p:sp>
      <p:sp>
        <p:nvSpPr>
          <p:cNvPr id="1110" name="Google Shape;1110;p68"/>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4.3. Create a New Project</a:t>
            </a:r>
            <a:endParaRPr/>
          </a:p>
        </p:txBody>
      </p:sp>
      <p:pic>
        <p:nvPicPr>
          <p:cNvPr id="1111" name="Google Shape;1111;p68"/>
          <p:cNvPicPr preferRelativeResize="0"/>
          <p:nvPr/>
        </p:nvPicPr>
        <p:blipFill rotWithShape="1">
          <a:blip r:embed="rId3">
            <a:alphaModFix/>
          </a:blip>
          <a:srcRect b="0" l="0" r="0" t="0"/>
          <a:stretch/>
        </p:blipFill>
        <p:spPr>
          <a:xfrm>
            <a:off x="2166231" y="1773084"/>
            <a:ext cx="5573541" cy="4405893"/>
          </a:xfrm>
          <a:prstGeom prst="rect">
            <a:avLst/>
          </a:prstGeom>
          <a:noFill/>
          <a:ln>
            <a:noFill/>
          </a:ln>
          <a:effectLst>
            <a:outerShdw blurRad="50800" rotWithShape="0" algn="tl" dir="2700000" dist="38100">
              <a:srgbClr val="000000">
                <a:alpha val="40000"/>
              </a:srgbClr>
            </a:outerShdw>
          </a:effectLst>
        </p:spPr>
      </p:pic>
      <p:sp>
        <p:nvSpPr>
          <p:cNvPr id="1112" name="Google Shape;1112;p68"/>
          <p:cNvSpPr/>
          <p:nvPr/>
        </p:nvSpPr>
        <p:spPr>
          <a:xfrm>
            <a:off x="2268452" y="4725144"/>
            <a:ext cx="2567256" cy="1373707"/>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69"/>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119" name="Google Shape;1119;p69"/>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Type direct-connected device name (e.g. sic-galup-thing-01) and click CREATE PROJECT button</a:t>
            </a:r>
            <a:endParaRPr/>
          </a:p>
          <a:p>
            <a:pPr indent="0" lvl="0" marL="0" rtl="0" algn="l">
              <a:lnSpc>
                <a:spcPct val="128612"/>
              </a:lnSpc>
              <a:spcBef>
                <a:spcPts val="999"/>
              </a:spcBef>
              <a:spcAft>
                <a:spcPts val="0"/>
              </a:spcAft>
              <a:buClr>
                <a:srgbClr val="262626"/>
              </a:buClr>
              <a:buSzPts val="1398"/>
              <a:buNone/>
            </a:pPr>
            <a:r>
              <a:t/>
            </a:r>
            <a:endParaRPr/>
          </a:p>
        </p:txBody>
      </p:sp>
      <p:sp>
        <p:nvSpPr>
          <p:cNvPr id="1120" name="Google Shape;1120;p69"/>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4.3. Create a New Project</a:t>
            </a:r>
            <a:endParaRPr/>
          </a:p>
        </p:txBody>
      </p:sp>
      <p:pic>
        <p:nvPicPr>
          <p:cNvPr id="1121" name="Google Shape;1121;p69"/>
          <p:cNvPicPr preferRelativeResize="0"/>
          <p:nvPr/>
        </p:nvPicPr>
        <p:blipFill rotWithShape="1">
          <a:blip r:embed="rId3">
            <a:alphaModFix/>
          </a:blip>
          <a:srcRect b="0" l="0" r="0" t="0"/>
          <a:stretch/>
        </p:blipFill>
        <p:spPr>
          <a:xfrm>
            <a:off x="855478" y="2420888"/>
            <a:ext cx="8195044" cy="2995102"/>
          </a:xfrm>
          <a:prstGeom prst="rect">
            <a:avLst/>
          </a:prstGeom>
          <a:noFill/>
          <a:ln>
            <a:noFill/>
          </a:ln>
          <a:effectLst>
            <a:outerShdw blurRad="50800" rotWithShape="0" algn="tl" dir="2700000" dist="38100">
              <a:srgbClr val="000000">
                <a:alpha val="40000"/>
              </a:srgbClr>
            </a:outerShdw>
          </a:effectLst>
        </p:spPr>
      </p:pic>
      <p:sp>
        <p:nvSpPr>
          <p:cNvPr id="1122" name="Google Shape;1122;p69"/>
          <p:cNvSpPr/>
          <p:nvPr/>
        </p:nvSpPr>
        <p:spPr>
          <a:xfrm>
            <a:off x="6753200" y="4653136"/>
            <a:ext cx="2016224" cy="432048"/>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7"/>
          <p:cNvPicPr preferRelativeResize="0"/>
          <p:nvPr/>
        </p:nvPicPr>
        <p:blipFill rotWithShape="1">
          <a:blip r:embed="rId3">
            <a:alphaModFix/>
          </a:blip>
          <a:srcRect b="0" l="0" r="0" t="0"/>
          <a:stretch/>
        </p:blipFill>
        <p:spPr>
          <a:xfrm>
            <a:off x="920552" y="1268760"/>
            <a:ext cx="7992888" cy="4995556"/>
          </a:xfrm>
          <a:prstGeom prst="rect">
            <a:avLst/>
          </a:prstGeom>
          <a:noFill/>
          <a:ln>
            <a:noFill/>
          </a:ln>
        </p:spPr>
      </p:pic>
      <p:sp>
        <p:nvSpPr>
          <p:cNvPr id="142" name="Google Shape;142;p7"/>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1.1. Introduction to Galaxy Upcycling </a:t>
            </a:r>
            <a:endParaRPr/>
          </a:p>
        </p:txBody>
      </p:sp>
      <p:sp>
        <p:nvSpPr>
          <p:cNvPr id="143" name="Google Shape;143;p7"/>
          <p:cNvSpPr txBox="1"/>
          <p:nvPr>
            <p:ph idx="3" type="body"/>
          </p:nvPr>
        </p:nvSpPr>
        <p:spPr>
          <a:xfrm>
            <a:off x="8671228" y="482199"/>
            <a:ext cx="790985"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01</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70"/>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129" name="Google Shape;1129;p70"/>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Choose DEFINE DEVICE PROFILE</a:t>
            </a:r>
            <a:endParaRPr/>
          </a:p>
          <a:p>
            <a:pPr indent="0" lvl="0" marL="0" rtl="0" algn="l">
              <a:lnSpc>
                <a:spcPct val="128612"/>
              </a:lnSpc>
              <a:spcBef>
                <a:spcPts val="999"/>
              </a:spcBef>
              <a:spcAft>
                <a:spcPts val="0"/>
              </a:spcAft>
              <a:buClr>
                <a:srgbClr val="262626"/>
              </a:buClr>
              <a:buSzPts val="1398"/>
              <a:buNone/>
            </a:pPr>
            <a:r>
              <a:t/>
            </a:r>
            <a:endParaRPr/>
          </a:p>
        </p:txBody>
      </p:sp>
      <p:sp>
        <p:nvSpPr>
          <p:cNvPr id="1130" name="Google Shape;1130;p70"/>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4.3 Add a Device Profile</a:t>
            </a:r>
            <a:endParaRPr/>
          </a:p>
        </p:txBody>
      </p:sp>
      <p:pic>
        <p:nvPicPr>
          <p:cNvPr id="1131" name="Google Shape;1131;p70"/>
          <p:cNvPicPr preferRelativeResize="0"/>
          <p:nvPr/>
        </p:nvPicPr>
        <p:blipFill rotWithShape="1">
          <a:blip r:embed="rId3">
            <a:alphaModFix/>
          </a:blip>
          <a:srcRect b="0" l="0" r="0" t="0"/>
          <a:stretch/>
        </p:blipFill>
        <p:spPr>
          <a:xfrm>
            <a:off x="848544" y="1788791"/>
            <a:ext cx="8208912" cy="4387569"/>
          </a:xfrm>
          <a:prstGeom prst="rect">
            <a:avLst/>
          </a:prstGeom>
          <a:noFill/>
          <a:ln>
            <a:noFill/>
          </a:ln>
          <a:effectLst>
            <a:outerShdw blurRad="50800" rotWithShape="0" algn="tl" dir="2700000" dist="38100">
              <a:srgbClr val="000000">
                <a:alpha val="40000"/>
              </a:srgbClr>
            </a:outerShdw>
          </a:effectLst>
        </p:spPr>
      </p:pic>
      <p:sp>
        <p:nvSpPr>
          <p:cNvPr id="1132" name="Google Shape;1132;p70"/>
          <p:cNvSpPr/>
          <p:nvPr/>
        </p:nvSpPr>
        <p:spPr>
          <a:xfrm>
            <a:off x="3377450" y="3843797"/>
            <a:ext cx="1440161" cy="288032"/>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71"/>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139" name="Google Shape;1139;p71"/>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Choose CREATE DEVICE PROFILE button</a:t>
            </a:r>
            <a:endParaRPr/>
          </a:p>
          <a:p>
            <a:pPr indent="0" lvl="0" marL="0" rtl="0" algn="l">
              <a:lnSpc>
                <a:spcPct val="128612"/>
              </a:lnSpc>
              <a:spcBef>
                <a:spcPts val="999"/>
              </a:spcBef>
              <a:spcAft>
                <a:spcPts val="0"/>
              </a:spcAft>
              <a:buClr>
                <a:srgbClr val="262626"/>
              </a:buClr>
              <a:buSzPts val="1398"/>
              <a:buNone/>
            </a:pPr>
            <a:r>
              <a:t/>
            </a:r>
            <a:endParaRPr/>
          </a:p>
        </p:txBody>
      </p:sp>
      <p:sp>
        <p:nvSpPr>
          <p:cNvPr id="1140" name="Google Shape;1140;p71"/>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4.3 Add a Device Profile</a:t>
            </a:r>
            <a:endParaRPr/>
          </a:p>
        </p:txBody>
      </p:sp>
      <p:pic>
        <p:nvPicPr>
          <p:cNvPr id="1141" name="Google Shape;1141;p71"/>
          <p:cNvPicPr preferRelativeResize="0"/>
          <p:nvPr/>
        </p:nvPicPr>
        <p:blipFill rotWithShape="1">
          <a:blip r:embed="rId3">
            <a:alphaModFix/>
          </a:blip>
          <a:srcRect b="0" l="0" r="0" t="0"/>
          <a:stretch/>
        </p:blipFill>
        <p:spPr>
          <a:xfrm>
            <a:off x="676839" y="2276873"/>
            <a:ext cx="8552325" cy="3397523"/>
          </a:xfrm>
          <a:prstGeom prst="rect">
            <a:avLst/>
          </a:prstGeom>
          <a:noFill/>
          <a:ln>
            <a:noFill/>
          </a:ln>
          <a:effectLst>
            <a:outerShdw blurRad="50800" rotWithShape="0" algn="tl" dir="2700000" dist="38100">
              <a:srgbClr val="000000">
                <a:alpha val="40000"/>
              </a:srgbClr>
            </a:outerShdw>
          </a:effectLst>
        </p:spPr>
      </p:pic>
      <p:sp>
        <p:nvSpPr>
          <p:cNvPr id="1142" name="Google Shape;1142;p71"/>
          <p:cNvSpPr/>
          <p:nvPr/>
        </p:nvSpPr>
        <p:spPr>
          <a:xfrm>
            <a:off x="5169024" y="5076558"/>
            <a:ext cx="1080120" cy="288032"/>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72"/>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149" name="Google Shape;1149;p72"/>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Type a name into Device Profile Name (e.g. sic-galup-thing-01) and choose Device Type (e.g. Switch)</a:t>
            </a:r>
            <a:endParaRPr/>
          </a:p>
          <a:p>
            <a:pPr indent="0" lvl="0" marL="0" rtl="0" algn="l">
              <a:lnSpc>
                <a:spcPct val="128612"/>
              </a:lnSpc>
              <a:spcBef>
                <a:spcPts val="999"/>
              </a:spcBef>
              <a:spcAft>
                <a:spcPts val="0"/>
              </a:spcAft>
              <a:buClr>
                <a:srgbClr val="262626"/>
              </a:buClr>
              <a:buSzPts val="1398"/>
              <a:buNone/>
            </a:pPr>
            <a:r>
              <a:t/>
            </a:r>
            <a:endParaRPr/>
          </a:p>
        </p:txBody>
      </p:sp>
      <p:sp>
        <p:nvSpPr>
          <p:cNvPr id="1150" name="Google Shape;1150;p72"/>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4.3 Add a Device Profile</a:t>
            </a:r>
            <a:endParaRPr/>
          </a:p>
        </p:txBody>
      </p:sp>
      <p:pic>
        <p:nvPicPr>
          <p:cNvPr id="1151" name="Google Shape;1151;p72"/>
          <p:cNvPicPr preferRelativeResize="0"/>
          <p:nvPr/>
        </p:nvPicPr>
        <p:blipFill rotWithShape="1">
          <a:blip r:embed="rId3">
            <a:alphaModFix/>
          </a:blip>
          <a:srcRect b="0" l="0" r="0" t="0"/>
          <a:stretch/>
        </p:blipFill>
        <p:spPr>
          <a:xfrm>
            <a:off x="638906" y="2185759"/>
            <a:ext cx="8628191" cy="3582967"/>
          </a:xfrm>
          <a:prstGeom prst="rect">
            <a:avLst/>
          </a:prstGeom>
          <a:noFill/>
          <a:ln>
            <a:noFill/>
          </a:ln>
          <a:effectLst>
            <a:outerShdw blurRad="50800" rotWithShape="0" algn="tl" dir="2700000" dist="38100">
              <a:srgbClr val="000000">
                <a:alpha val="40000"/>
              </a:srgbClr>
            </a:outerShdw>
          </a:effectLst>
        </p:spPr>
      </p:pic>
      <p:sp>
        <p:nvSpPr>
          <p:cNvPr id="1152" name="Google Shape;1152;p72"/>
          <p:cNvSpPr/>
          <p:nvPr/>
        </p:nvSpPr>
        <p:spPr>
          <a:xfrm>
            <a:off x="3584848" y="4336226"/>
            <a:ext cx="936104" cy="288032"/>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53" name="Google Shape;1153;p72"/>
          <p:cNvSpPr/>
          <p:nvPr/>
        </p:nvSpPr>
        <p:spPr>
          <a:xfrm>
            <a:off x="3584848" y="4869160"/>
            <a:ext cx="468052" cy="288032"/>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73"/>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160" name="Google Shape;1160;p73"/>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Click ADD CAPABILITY button, add some Capabilities (e.g. Switch) and click NEXT button</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161" name="Google Shape;1161;p73"/>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4.3 Add a Device Profile</a:t>
            </a:r>
            <a:endParaRPr/>
          </a:p>
        </p:txBody>
      </p:sp>
      <p:pic>
        <p:nvPicPr>
          <p:cNvPr id="1162" name="Google Shape;1162;p73"/>
          <p:cNvPicPr preferRelativeResize="0"/>
          <p:nvPr/>
        </p:nvPicPr>
        <p:blipFill rotWithShape="1">
          <a:blip r:embed="rId3">
            <a:alphaModFix/>
          </a:blip>
          <a:srcRect b="0" l="0" r="0" t="0"/>
          <a:stretch/>
        </p:blipFill>
        <p:spPr>
          <a:xfrm>
            <a:off x="704528" y="1844824"/>
            <a:ext cx="3701430" cy="1968362"/>
          </a:xfrm>
          <a:prstGeom prst="rect">
            <a:avLst/>
          </a:prstGeom>
          <a:noFill/>
          <a:ln>
            <a:noFill/>
          </a:ln>
          <a:effectLst>
            <a:outerShdw blurRad="50800" rotWithShape="0" algn="tl" dir="2700000" dist="38100">
              <a:srgbClr val="000000">
                <a:alpha val="40000"/>
              </a:srgbClr>
            </a:outerShdw>
          </a:effectLst>
        </p:spPr>
      </p:pic>
      <p:pic>
        <p:nvPicPr>
          <p:cNvPr id="1163" name="Google Shape;1163;p73"/>
          <p:cNvPicPr preferRelativeResize="0"/>
          <p:nvPr/>
        </p:nvPicPr>
        <p:blipFill rotWithShape="1">
          <a:blip r:embed="rId4">
            <a:alphaModFix/>
          </a:blip>
          <a:srcRect b="0" l="0" r="0" t="0"/>
          <a:stretch/>
        </p:blipFill>
        <p:spPr>
          <a:xfrm>
            <a:off x="704528" y="3971568"/>
            <a:ext cx="3701430" cy="2209285"/>
          </a:xfrm>
          <a:prstGeom prst="rect">
            <a:avLst/>
          </a:prstGeom>
          <a:noFill/>
          <a:ln>
            <a:noFill/>
          </a:ln>
          <a:effectLst>
            <a:outerShdw blurRad="50800" rotWithShape="0" algn="tl" dir="2700000" dist="38100">
              <a:srgbClr val="000000">
                <a:alpha val="40000"/>
              </a:srgbClr>
            </a:outerShdw>
          </a:effectLst>
        </p:spPr>
      </p:pic>
      <p:sp>
        <p:nvSpPr>
          <p:cNvPr id="1164" name="Google Shape;1164;p73"/>
          <p:cNvSpPr/>
          <p:nvPr/>
        </p:nvSpPr>
        <p:spPr>
          <a:xfrm>
            <a:off x="3602100" y="2654165"/>
            <a:ext cx="720080" cy="192093"/>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65" name="Google Shape;1165;p73"/>
          <p:cNvSpPr/>
          <p:nvPr/>
        </p:nvSpPr>
        <p:spPr>
          <a:xfrm>
            <a:off x="857170" y="5249452"/>
            <a:ext cx="3384376" cy="216024"/>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166" name="Google Shape;1166;p73"/>
          <p:cNvPicPr preferRelativeResize="0"/>
          <p:nvPr/>
        </p:nvPicPr>
        <p:blipFill rotWithShape="1">
          <a:blip r:embed="rId5">
            <a:alphaModFix/>
          </a:blip>
          <a:srcRect b="0" l="0" r="0" t="0"/>
          <a:stretch/>
        </p:blipFill>
        <p:spPr>
          <a:xfrm>
            <a:off x="4520953" y="1844824"/>
            <a:ext cx="4722263" cy="4336028"/>
          </a:xfrm>
          <a:prstGeom prst="rect">
            <a:avLst/>
          </a:prstGeom>
          <a:noFill/>
          <a:ln>
            <a:noFill/>
          </a:ln>
          <a:effectLst>
            <a:outerShdw blurRad="50800" rotWithShape="0" algn="tl" dir="2700000" dist="38100">
              <a:srgbClr val="000000">
                <a:alpha val="40000"/>
              </a:srgbClr>
            </a:outerShdw>
          </a:effectLst>
        </p:spPr>
      </p:pic>
      <p:sp>
        <p:nvSpPr>
          <p:cNvPr id="1167" name="Google Shape;1167;p73"/>
          <p:cNvSpPr/>
          <p:nvPr/>
        </p:nvSpPr>
        <p:spPr>
          <a:xfrm>
            <a:off x="4736976" y="4509120"/>
            <a:ext cx="4176464" cy="432048"/>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74"/>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174" name="Google Shape;1174;p74"/>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Choose Dashboard State (e.g. Switch) and Dashboard Action (e.g. Switch)</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175" name="Google Shape;1175;p74"/>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4.3 Add a Device Profile</a:t>
            </a:r>
            <a:endParaRPr/>
          </a:p>
        </p:txBody>
      </p:sp>
      <p:pic>
        <p:nvPicPr>
          <p:cNvPr id="1176" name="Google Shape;1176;p74"/>
          <p:cNvPicPr preferRelativeResize="0"/>
          <p:nvPr/>
        </p:nvPicPr>
        <p:blipFill rotWithShape="1">
          <a:blip r:embed="rId3">
            <a:alphaModFix/>
          </a:blip>
          <a:srcRect b="0" l="0" r="0" t="0"/>
          <a:stretch/>
        </p:blipFill>
        <p:spPr>
          <a:xfrm>
            <a:off x="2164049" y="1864789"/>
            <a:ext cx="5577905" cy="4258799"/>
          </a:xfrm>
          <a:prstGeom prst="rect">
            <a:avLst/>
          </a:prstGeom>
          <a:noFill/>
          <a:ln>
            <a:noFill/>
          </a:ln>
          <a:effectLst>
            <a:outerShdw blurRad="50800" rotWithShape="0" algn="tl" dir="2700000" dist="38100">
              <a:srgbClr val="000000">
                <a:alpha val="40000"/>
              </a:srgbClr>
            </a:outerShdw>
          </a:effectLst>
        </p:spPr>
      </p:pic>
      <p:sp>
        <p:nvSpPr>
          <p:cNvPr id="1177" name="Google Shape;1177;p74"/>
          <p:cNvSpPr/>
          <p:nvPr/>
        </p:nvSpPr>
        <p:spPr>
          <a:xfrm>
            <a:off x="2357515" y="4679015"/>
            <a:ext cx="2595485" cy="242533"/>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78" name="Google Shape;1178;p74"/>
          <p:cNvSpPr/>
          <p:nvPr/>
        </p:nvSpPr>
        <p:spPr>
          <a:xfrm>
            <a:off x="2357514" y="5157193"/>
            <a:ext cx="2595486" cy="242533"/>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75"/>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185" name="Google Shape;1185;p75"/>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Check saved Device Profile and download Device Configuration json file (Customized UI Purpose)</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186" name="Google Shape;1186;p75"/>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4.3 Add a Device Profile</a:t>
            </a:r>
            <a:endParaRPr/>
          </a:p>
        </p:txBody>
      </p:sp>
      <p:pic>
        <p:nvPicPr>
          <p:cNvPr id="1187" name="Google Shape;1187;p75"/>
          <p:cNvPicPr preferRelativeResize="0"/>
          <p:nvPr/>
        </p:nvPicPr>
        <p:blipFill rotWithShape="1">
          <a:blip r:embed="rId3">
            <a:alphaModFix/>
          </a:blip>
          <a:srcRect b="0" l="0" r="0" t="0"/>
          <a:stretch/>
        </p:blipFill>
        <p:spPr>
          <a:xfrm>
            <a:off x="5239183" y="3379057"/>
            <a:ext cx="3825534" cy="2778196"/>
          </a:xfrm>
          <a:prstGeom prst="rect">
            <a:avLst/>
          </a:prstGeom>
          <a:noFill/>
          <a:ln>
            <a:noFill/>
          </a:ln>
          <a:effectLst>
            <a:outerShdw blurRad="50800" rotWithShape="0" algn="tl" dir="2700000" dist="38100">
              <a:srgbClr val="000000">
                <a:alpha val="40000"/>
              </a:srgbClr>
            </a:outerShdw>
          </a:effectLst>
        </p:spPr>
      </p:pic>
      <p:pic>
        <p:nvPicPr>
          <p:cNvPr id="1188" name="Google Shape;1188;p75"/>
          <p:cNvPicPr preferRelativeResize="0"/>
          <p:nvPr/>
        </p:nvPicPr>
        <p:blipFill rotWithShape="1">
          <a:blip r:embed="rId4">
            <a:alphaModFix/>
          </a:blip>
          <a:srcRect b="0" l="0" r="0" t="0"/>
          <a:stretch/>
        </p:blipFill>
        <p:spPr>
          <a:xfrm>
            <a:off x="272481" y="2348881"/>
            <a:ext cx="4910887" cy="3528393"/>
          </a:xfrm>
          <a:prstGeom prst="rect">
            <a:avLst/>
          </a:prstGeom>
          <a:noFill/>
          <a:ln>
            <a:noFill/>
          </a:ln>
          <a:effectLst>
            <a:outerShdw blurRad="50800" rotWithShape="0" algn="tl" dir="2700000" dist="38100">
              <a:srgbClr val="000000">
                <a:alpha val="40000"/>
              </a:srgbClr>
            </a:outerShdw>
          </a:effectLst>
        </p:spPr>
      </p:pic>
      <p:pic>
        <p:nvPicPr>
          <p:cNvPr id="1189" name="Google Shape;1189;p75"/>
          <p:cNvPicPr preferRelativeResize="0"/>
          <p:nvPr/>
        </p:nvPicPr>
        <p:blipFill rotWithShape="1">
          <a:blip r:embed="rId5">
            <a:alphaModFix/>
          </a:blip>
          <a:srcRect b="0" l="0" r="0" t="0"/>
          <a:stretch/>
        </p:blipFill>
        <p:spPr>
          <a:xfrm>
            <a:off x="5246444" y="1780178"/>
            <a:ext cx="3811012" cy="1546294"/>
          </a:xfrm>
          <a:prstGeom prst="rect">
            <a:avLst/>
          </a:prstGeom>
          <a:noFill/>
          <a:ln>
            <a:noFill/>
          </a:ln>
          <a:effectLst>
            <a:outerShdw blurRad="50800" rotWithShape="0" algn="tl" dir="2700000" dist="38100">
              <a:srgbClr val="000000">
                <a:alpha val="40000"/>
              </a:srgbClr>
            </a:outerShdw>
          </a:effectLst>
        </p:spPr>
      </p:pic>
      <p:sp>
        <p:nvSpPr>
          <p:cNvPr id="1190" name="Google Shape;1190;p75"/>
          <p:cNvSpPr/>
          <p:nvPr/>
        </p:nvSpPr>
        <p:spPr>
          <a:xfrm>
            <a:off x="8337376" y="5551737"/>
            <a:ext cx="504056" cy="205639"/>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76"/>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197" name="Google Shape;1197;p76"/>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Choose ADD DEVICE ONBOARDING button</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198" name="Google Shape;1198;p76"/>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4.3 Add a Device Profile</a:t>
            </a:r>
            <a:endParaRPr/>
          </a:p>
        </p:txBody>
      </p:sp>
      <p:pic>
        <p:nvPicPr>
          <p:cNvPr id="1199" name="Google Shape;1199;p76"/>
          <p:cNvPicPr preferRelativeResize="0"/>
          <p:nvPr/>
        </p:nvPicPr>
        <p:blipFill rotWithShape="1">
          <a:blip r:embed="rId3">
            <a:alphaModFix/>
          </a:blip>
          <a:srcRect b="0" l="0" r="0" t="0"/>
          <a:stretch/>
        </p:blipFill>
        <p:spPr>
          <a:xfrm>
            <a:off x="740532" y="2348881"/>
            <a:ext cx="8424936" cy="3338507"/>
          </a:xfrm>
          <a:prstGeom prst="rect">
            <a:avLst/>
          </a:prstGeom>
          <a:noFill/>
          <a:ln>
            <a:noFill/>
          </a:ln>
          <a:effectLst>
            <a:outerShdw blurRad="50800" rotWithShape="0" algn="tl" dir="2700000" dist="38100">
              <a:srgbClr val="000000">
                <a:alpha val="40000"/>
              </a:srgbClr>
            </a:outerShdw>
          </a:effectLst>
        </p:spPr>
      </p:pic>
      <p:sp>
        <p:nvSpPr>
          <p:cNvPr id="1200" name="Google Shape;1200;p76"/>
          <p:cNvSpPr/>
          <p:nvPr/>
        </p:nvSpPr>
        <p:spPr>
          <a:xfrm>
            <a:off x="5169024" y="5085185"/>
            <a:ext cx="1152128" cy="312149"/>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77"/>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207" name="Google Shape;1207;p77"/>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Choose ED25519 for Authentication Type and type Onboarding Display Name (e.g. SIC GalUp Thing 01)</a:t>
            </a:r>
            <a:endParaRPr/>
          </a:p>
          <a:p>
            <a:pPr indent="0" lvl="0" marL="0" rtl="0" algn="l">
              <a:lnSpc>
                <a:spcPct val="128612"/>
              </a:lnSpc>
              <a:spcBef>
                <a:spcPts val="999"/>
              </a:spcBef>
              <a:spcAft>
                <a:spcPts val="0"/>
              </a:spcAft>
              <a:buClr>
                <a:srgbClr val="262626"/>
              </a:buClr>
              <a:buSzPts val="1398"/>
              <a:buNone/>
            </a:pPr>
            <a:r>
              <a:t/>
            </a:r>
            <a:endParaRPr/>
          </a:p>
        </p:txBody>
      </p:sp>
      <p:sp>
        <p:nvSpPr>
          <p:cNvPr id="1208" name="Google Shape;1208;p77"/>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4.3 Add a Device Profile</a:t>
            </a:r>
            <a:endParaRPr/>
          </a:p>
        </p:txBody>
      </p:sp>
      <p:pic>
        <p:nvPicPr>
          <p:cNvPr id="1209" name="Google Shape;1209;p77"/>
          <p:cNvPicPr preferRelativeResize="0"/>
          <p:nvPr/>
        </p:nvPicPr>
        <p:blipFill rotWithShape="1">
          <a:blip r:embed="rId3">
            <a:alphaModFix/>
          </a:blip>
          <a:srcRect b="0" l="0" r="0" t="0"/>
          <a:stretch/>
        </p:blipFill>
        <p:spPr>
          <a:xfrm>
            <a:off x="2240273" y="1830499"/>
            <a:ext cx="5425454" cy="4249939"/>
          </a:xfrm>
          <a:prstGeom prst="rect">
            <a:avLst/>
          </a:prstGeom>
          <a:noFill/>
          <a:ln>
            <a:noFill/>
          </a:ln>
          <a:effectLst>
            <a:outerShdw blurRad="50800" rotWithShape="0" algn="tl" dir="2700000" dist="38100">
              <a:srgbClr val="000000">
                <a:alpha val="40000"/>
              </a:srgbClr>
            </a:outerShdw>
          </a:effectLst>
        </p:spPr>
      </p:pic>
      <p:sp>
        <p:nvSpPr>
          <p:cNvPr id="1210" name="Google Shape;1210;p77"/>
          <p:cNvSpPr/>
          <p:nvPr/>
        </p:nvSpPr>
        <p:spPr>
          <a:xfrm>
            <a:off x="2294982" y="2760676"/>
            <a:ext cx="5333940" cy="504056"/>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11" name="Google Shape;1211;p77"/>
          <p:cNvSpPr/>
          <p:nvPr/>
        </p:nvSpPr>
        <p:spPr>
          <a:xfrm>
            <a:off x="3584848" y="5649508"/>
            <a:ext cx="2376264" cy="252028"/>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78"/>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218" name="Google Shape;1218;p78"/>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Check Onboarding Screens (Discover and Introduction)</a:t>
            </a:r>
            <a:endParaRPr/>
          </a:p>
        </p:txBody>
      </p:sp>
      <p:sp>
        <p:nvSpPr>
          <p:cNvPr id="1219" name="Google Shape;1219;p78"/>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4.3 Add a Device Profile</a:t>
            </a:r>
            <a:endParaRPr/>
          </a:p>
        </p:txBody>
      </p:sp>
      <p:pic>
        <p:nvPicPr>
          <p:cNvPr id="1220" name="Google Shape;1220;p78"/>
          <p:cNvPicPr preferRelativeResize="0"/>
          <p:nvPr/>
        </p:nvPicPr>
        <p:blipFill rotWithShape="1">
          <a:blip r:embed="rId3">
            <a:alphaModFix/>
          </a:blip>
          <a:srcRect b="0" l="0" r="0" t="0"/>
          <a:stretch/>
        </p:blipFill>
        <p:spPr>
          <a:xfrm>
            <a:off x="4786261" y="2037313"/>
            <a:ext cx="5080496" cy="3645068"/>
          </a:xfrm>
          <a:prstGeom prst="rect">
            <a:avLst/>
          </a:prstGeom>
          <a:noFill/>
          <a:ln>
            <a:noFill/>
          </a:ln>
          <a:effectLst>
            <a:outerShdw blurRad="50800" rotWithShape="0" algn="tl" dir="2700000" dist="38100">
              <a:srgbClr val="000000">
                <a:alpha val="40000"/>
              </a:srgbClr>
            </a:outerShdw>
          </a:effectLst>
        </p:spPr>
      </p:pic>
      <p:pic>
        <p:nvPicPr>
          <p:cNvPr id="1221" name="Google Shape;1221;p78"/>
          <p:cNvPicPr preferRelativeResize="0"/>
          <p:nvPr/>
        </p:nvPicPr>
        <p:blipFill rotWithShape="1">
          <a:blip r:embed="rId4">
            <a:alphaModFix/>
          </a:blip>
          <a:srcRect b="0" l="0" r="0" t="0"/>
          <a:stretch/>
        </p:blipFill>
        <p:spPr>
          <a:xfrm>
            <a:off x="56457" y="1944172"/>
            <a:ext cx="4678253" cy="3831350"/>
          </a:xfrm>
          <a:prstGeom prst="rect">
            <a:avLst/>
          </a:prstGeom>
          <a:noFill/>
          <a:ln>
            <a:noFill/>
          </a:ln>
          <a:effectLst>
            <a:outerShdw blurRad="50800" rotWithShape="0" algn="tl" dir="2700000" dist="38100">
              <a:srgbClr val="000000">
                <a:alpha val="40000"/>
              </a:srgbClr>
            </a:outerShdw>
          </a:effectLst>
        </p:spPr>
      </p:pic>
      <p:sp>
        <p:nvSpPr>
          <p:cNvPr id="1222" name="Google Shape;1222;p78"/>
          <p:cNvSpPr/>
          <p:nvPr/>
        </p:nvSpPr>
        <p:spPr>
          <a:xfrm>
            <a:off x="3224808" y="2636912"/>
            <a:ext cx="1440160" cy="1728192"/>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23" name="Google Shape;1223;p78"/>
          <p:cNvSpPr/>
          <p:nvPr/>
        </p:nvSpPr>
        <p:spPr>
          <a:xfrm>
            <a:off x="8236542" y="2996952"/>
            <a:ext cx="1540995" cy="1728192"/>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79"/>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230" name="Google Shape;1230;p79"/>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Check Onboarding Screens (Use Button Confirm) and choose CREATE DEVICE ONBOARDING button</a:t>
            </a:r>
            <a:endParaRPr/>
          </a:p>
        </p:txBody>
      </p:sp>
      <p:sp>
        <p:nvSpPr>
          <p:cNvPr id="1231" name="Google Shape;1231;p79"/>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4.3 Add a Device Profile</a:t>
            </a:r>
            <a:endParaRPr/>
          </a:p>
        </p:txBody>
      </p:sp>
      <p:pic>
        <p:nvPicPr>
          <p:cNvPr id="1232" name="Google Shape;1232;p79"/>
          <p:cNvPicPr preferRelativeResize="0"/>
          <p:nvPr/>
        </p:nvPicPr>
        <p:blipFill rotWithShape="1">
          <a:blip r:embed="rId3">
            <a:alphaModFix/>
          </a:blip>
          <a:srcRect b="0" l="0" r="0" t="0"/>
          <a:stretch/>
        </p:blipFill>
        <p:spPr>
          <a:xfrm>
            <a:off x="128464" y="2060848"/>
            <a:ext cx="4455938" cy="3744415"/>
          </a:xfrm>
          <a:prstGeom prst="rect">
            <a:avLst/>
          </a:prstGeom>
          <a:noFill/>
          <a:ln>
            <a:noFill/>
          </a:ln>
          <a:effectLst>
            <a:outerShdw blurRad="50800" rotWithShape="0" algn="tl" dir="2700000" dist="38100">
              <a:srgbClr val="000000">
                <a:alpha val="40000"/>
              </a:srgbClr>
            </a:outerShdw>
          </a:effectLst>
        </p:spPr>
      </p:pic>
      <p:sp>
        <p:nvSpPr>
          <p:cNvPr id="1233" name="Google Shape;1233;p79"/>
          <p:cNvSpPr/>
          <p:nvPr/>
        </p:nvSpPr>
        <p:spPr>
          <a:xfrm>
            <a:off x="8236542" y="2996952"/>
            <a:ext cx="1540995" cy="1728192"/>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234" name="Google Shape;1234;p79"/>
          <p:cNvPicPr preferRelativeResize="0"/>
          <p:nvPr/>
        </p:nvPicPr>
        <p:blipFill rotWithShape="1">
          <a:blip r:embed="rId4">
            <a:alphaModFix/>
          </a:blip>
          <a:srcRect b="0" l="0" r="0" t="0"/>
          <a:stretch/>
        </p:blipFill>
        <p:spPr>
          <a:xfrm>
            <a:off x="4767396" y="2060849"/>
            <a:ext cx="5044912" cy="3744415"/>
          </a:xfrm>
          <a:prstGeom prst="rect">
            <a:avLst/>
          </a:prstGeom>
          <a:noFill/>
          <a:ln>
            <a:noFill/>
          </a:ln>
          <a:effectLst>
            <a:outerShdw blurRad="50800" rotWithShape="0" algn="tl" dir="2700000" dist="38100">
              <a:srgbClr val="000000">
                <a:alpha val="40000"/>
              </a:srgbClr>
            </a:outerShdw>
          </a:effectLst>
        </p:spPr>
      </p:pic>
      <p:sp>
        <p:nvSpPr>
          <p:cNvPr id="1235" name="Google Shape;1235;p79"/>
          <p:cNvSpPr/>
          <p:nvPr/>
        </p:nvSpPr>
        <p:spPr>
          <a:xfrm>
            <a:off x="8372148" y="5517232"/>
            <a:ext cx="1440160" cy="288031"/>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36" name="Google Shape;1236;p79"/>
          <p:cNvSpPr/>
          <p:nvPr/>
        </p:nvSpPr>
        <p:spPr>
          <a:xfrm>
            <a:off x="3152800" y="2420888"/>
            <a:ext cx="1440160" cy="1728192"/>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237" name="Google Shape;1237;p79"/>
          <p:cNvPicPr preferRelativeResize="0"/>
          <p:nvPr/>
        </p:nvPicPr>
        <p:blipFill rotWithShape="1">
          <a:blip r:embed="rId5">
            <a:alphaModFix/>
          </a:blip>
          <a:srcRect b="0" l="0" r="0" t="0"/>
          <a:stretch/>
        </p:blipFill>
        <p:spPr>
          <a:xfrm>
            <a:off x="4773920" y="2060849"/>
            <a:ext cx="5044912" cy="237428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8"/>
          <p:cNvPicPr preferRelativeResize="0"/>
          <p:nvPr/>
        </p:nvPicPr>
        <p:blipFill rotWithShape="1">
          <a:blip r:embed="rId3">
            <a:alphaModFix/>
          </a:blip>
          <a:srcRect b="0" l="0" r="0" t="0"/>
          <a:stretch/>
        </p:blipFill>
        <p:spPr>
          <a:xfrm>
            <a:off x="992560" y="1268761"/>
            <a:ext cx="7920880" cy="4950551"/>
          </a:xfrm>
          <a:prstGeom prst="rect">
            <a:avLst/>
          </a:prstGeom>
          <a:noFill/>
          <a:ln>
            <a:noFill/>
          </a:ln>
        </p:spPr>
      </p:pic>
      <p:sp>
        <p:nvSpPr>
          <p:cNvPr id="149" name="Google Shape;149;p8"/>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1.1. Introduction to Galaxy Upcycling </a:t>
            </a:r>
            <a:endParaRPr/>
          </a:p>
        </p:txBody>
      </p:sp>
      <p:sp>
        <p:nvSpPr>
          <p:cNvPr id="150" name="Google Shape;150;p8"/>
          <p:cNvSpPr txBox="1"/>
          <p:nvPr>
            <p:ph idx="3" type="body"/>
          </p:nvPr>
        </p:nvSpPr>
        <p:spPr>
          <a:xfrm>
            <a:off x="8671228" y="482199"/>
            <a:ext cx="790985"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01</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80"/>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244" name="Google Shape;1244;p80"/>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Choose ADD DEVICE ONBOARDING TO PROJECT button</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245" name="Google Shape;1245;p80"/>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4.3 Add a Device Profile</a:t>
            </a:r>
            <a:endParaRPr/>
          </a:p>
        </p:txBody>
      </p:sp>
      <p:pic>
        <p:nvPicPr>
          <p:cNvPr id="1246" name="Google Shape;1246;p80"/>
          <p:cNvPicPr preferRelativeResize="0"/>
          <p:nvPr/>
        </p:nvPicPr>
        <p:blipFill rotWithShape="1">
          <a:blip r:embed="rId3">
            <a:alphaModFix/>
          </a:blip>
          <a:srcRect b="0" l="0" r="0" t="0"/>
          <a:stretch/>
        </p:blipFill>
        <p:spPr>
          <a:xfrm>
            <a:off x="1208584" y="2060849"/>
            <a:ext cx="7251218" cy="4067281"/>
          </a:xfrm>
          <a:prstGeom prst="rect">
            <a:avLst/>
          </a:prstGeom>
          <a:noFill/>
          <a:ln>
            <a:noFill/>
          </a:ln>
          <a:effectLst>
            <a:outerShdw blurRad="50800" rotWithShape="0" algn="tl" dir="2700000" dist="38100">
              <a:srgbClr val="000000">
                <a:alpha val="40000"/>
              </a:srgbClr>
            </a:outerShdw>
          </a:effectLst>
        </p:spPr>
      </p:pic>
      <p:sp>
        <p:nvSpPr>
          <p:cNvPr id="1247" name="Google Shape;1247;p80"/>
          <p:cNvSpPr/>
          <p:nvPr/>
        </p:nvSpPr>
        <p:spPr>
          <a:xfrm>
            <a:off x="6918808" y="2064434"/>
            <a:ext cx="1540995" cy="356454"/>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81"/>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254" name="Google Shape;1254;p81"/>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Check saved Device Onboarding</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255" name="Google Shape;1255;p81"/>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4.3 Add a Device Profile</a:t>
            </a:r>
            <a:endParaRPr/>
          </a:p>
        </p:txBody>
      </p:sp>
      <p:pic>
        <p:nvPicPr>
          <p:cNvPr id="1256" name="Google Shape;1256;p81"/>
          <p:cNvPicPr preferRelativeResize="0"/>
          <p:nvPr/>
        </p:nvPicPr>
        <p:blipFill rotWithShape="1">
          <a:blip r:embed="rId3">
            <a:alphaModFix/>
          </a:blip>
          <a:srcRect b="0" l="0" r="0" t="0"/>
          <a:stretch/>
        </p:blipFill>
        <p:spPr>
          <a:xfrm>
            <a:off x="1460612" y="1831304"/>
            <a:ext cx="6984776" cy="4334000"/>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82"/>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263" name="Google Shape;1263;p82"/>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Type Product Name, SKU and choose Category, choose SAVE PRODUCT button</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264" name="Google Shape;1264;p82"/>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4.3 Add a Device Profile</a:t>
            </a:r>
            <a:endParaRPr/>
          </a:p>
        </p:txBody>
      </p:sp>
      <p:pic>
        <p:nvPicPr>
          <p:cNvPr id="1265" name="Google Shape;1265;p82"/>
          <p:cNvPicPr preferRelativeResize="0"/>
          <p:nvPr/>
        </p:nvPicPr>
        <p:blipFill rotWithShape="1">
          <a:blip r:embed="rId3">
            <a:alphaModFix/>
          </a:blip>
          <a:srcRect b="0" l="0" r="0" t="0"/>
          <a:stretch/>
        </p:blipFill>
        <p:spPr>
          <a:xfrm>
            <a:off x="1101857" y="1844824"/>
            <a:ext cx="7702286" cy="4300346"/>
          </a:xfrm>
          <a:prstGeom prst="rect">
            <a:avLst/>
          </a:prstGeom>
          <a:noFill/>
          <a:ln>
            <a:noFill/>
          </a:ln>
          <a:effectLst>
            <a:outerShdw blurRad="50800" rotWithShape="0" algn="tl" dir="2700000" dist="38100">
              <a:srgbClr val="000000">
                <a:alpha val="40000"/>
              </a:srgbClr>
            </a:outerShdw>
          </a:effectLst>
        </p:spPr>
      </p:pic>
      <p:sp>
        <p:nvSpPr>
          <p:cNvPr id="1266" name="Google Shape;1266;p82"/>
          <p:cNvSpPr/>
          <p:nvPr/>
        </p:nvSpPr>
        <p:spPr>
          <a:xfrm>
            <a:off x="3982392" y="3420375"/>
            <a:ext cx="864096" cy="252731"/>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67" name="Google Shape;1267;p82"/>
          <p:cNvSpPr/>
          <p:nvPr/>
        </p:nvSpPr>
        <p:spPr>
          <a:xfrm>
            <a:off x="3982392" y="3868632"/>
            <a:ext cx="864096" cy="252731"/>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68" name="Google Shape;1268;p82"/>
          <p:cNvSpPr/>
          <p:nvPr/>
        </p:nvSpPr>
        <p:spPr>
          <a:xfrm>
            <a:off x="3944888" y="5048478"/>
            <a:ext cx="864096" cy="252731"/>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69" name="Google Shape;1269;p82"/>
          <p:cNvSpPr/>
          <p:nvPr/>
        </p:nvSpPr>
        <p:spPr>
          <a:xfrm>
            <a:off x="7960084" y="5849192"/>
            <a:ext cx="864096" cy="252731"/>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70" name="Google Shape;1270;p82"/>
          <p:cNvSpPr/>
          <p:nvPr/>
        </p:nvSpPr>
        <p:spPr>
          <a:xfrm>
            <a:off x="5987812" y="4485285"/>
            <a:ext cx="492998" cy="235305"/>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71" name="Google Shape;1271;p82"/>
          <p:cNvSpPr txBox="1"/>
          <p:nvPr/>
        </p:nvSpPr>
        <p:spPr>
          <a:xfrm>
            <a:off x="3577590" y="5726430"/>
            <a:ext cx="2983230" cy="53721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chemeClr val="dk1"/>
              </a:buClr>
              <a:buSzPts val="1800"/>
              <a:buFont typeface="Helvetica Neue"/>
              <a:buNone/>
            </a:pPr>
            <a:r>
              <a:t/>
            </a:r>
            <a:endParaRPr b="0" i="0" sz="1800" u="none" cap="none" strike="noStrike">
              <a:solidFill>
                <a:srgbClr val="000000"/>
              </a:solidFill>
              <a:latin typeface="Calibri"/>
              <a:ea typeface="Calibri"/>
              <a:cs typeface="Calibri"/>
              <a:sym typeface="Calibri"/>
            </a:endParaRPr>
          </a:p>
        </p:txBody>
      </p:sp>
      <p:sp>
        <p:nvSpPr>
          <p:cNvPr id="1272" name="Google Shape;1272;p82"/>
          <p:cNvSpPr txBox="1"/>
          <p:nvPr/>
        </p:nvSpPr>
        <p:spPr>
          <a:xfrm>
            <a:off x="6697793" y="4720590"/>
            <a:ext cx="1973429" cy="261608"/>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2068D3"/>
              </a:buClr>
              <a:buSzPts val="1050"/>
              <a:buFont typeface="Arial"/>
              <a:buNone/>
            </a:pPr>
            <a:r>
              <a:rPr lang="en-US" sz="1050" u="sng">
                <a:solidFill>
                  <a:srgbClr val="2068D3"/>
                </a:solidFill>
                <a:latin typeface="Arial"/>
                <a:ea typeface="Arial"/>
                <a:cs typeface="Arial"/>
                <a:sym typeface="Arial"/>
              </a:rPr>
              <a:t>Please add your country!</a:t>
            </a:r>
            <a:endParaRPr b="0" i="0" sz="1050" u="sng" cap="none" strike="noStrike">
              <a:solidFill>
                <a:srgbClr val="2068D3"/>
              </a:solidFill>
              <a:latin typeface="Arial"/>
              <a:ea typeface="Arial"/>
              <a:cs typeface="Arial"/>
              <a:sym typeface="Arial"/>
            </a:endParaRPr>
          </a:p>
        </p:txBody>
      </p:sp>
      <p:cxnSp>
        <p:nvCxnSpPr>
          <p:cNvPr id="1273" name="Google Shape;1273;p82"/>
          <p:cNvCxnSpPr/>
          <p:nvPr/>
        </p:nvCxnSpPr>
        <p:spPr>
          <a:xfrm rot="10800000">
            <a:off x="6480810" y="4720590"/>
            <a:ext cx="221316" cy="138498"/>
          </a:xfrm>
          <a:prstGeom prst="straightConnector1">
            <a:avLst/>
          </a:prstGeom>
          <a:noFill/>
          <a:ln cap="flat" cmpd="sng" w="12700">
            <a:solidFill>
              <a:srgbClr val="FF0000"/>
            </a:solidFill>
            <a:prstDash val="solid"/>
            <a:miter lim="800000"/>
            <a:headEnd len="sm" w="sm" type="none"/>
            <a:tailEnd len="med" w="med" type="triangle"/>
          </a:ln>
        </p:spPr>
      </p:cxnSp>
      <p:sp>
        <p:nvSpPr>
          <p:cNvPr descr="Notice - Warning Icon, HD Png Download , Transparent Png Image - PNGitem" id="1274" name="Google Shape;1274;p8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83"/>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281" name="Google Shape;1281;p83"/>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Check saved Product Info</a:t>
            </a:r>
            <a:endParaRPr/>
          </a:p>
        </p:txBody>
      </p:sp>
      <p:sp>
        <p:nvSpPr>
          <p:cNvPr id="1282" name="Google Shape;1282;p83"/>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4.3 Add a Device Profile</a:t>
            </a:r>
            <a:endParaRPr/>
          </a:p>
        </p:txBody>
      </p:sp>
      <p:pic>
        <p:nvPicPr>
          <p:cNvPr id="1283" name="Google Shape;1283;p83"/>
          <p:cNvPicPr preferRelativeResize="0"/>
          <p:nvPr/>
        </p:nvPicPr>
        <p:blipFill rotWithShape="1">
          <a:blip r:embed="rId3">
            <a:alphaModFix/>
          </a:blip>
          <a:srcRect b="0" l="0" r="0" t="0"/>
          <a:stretch/>
        </p:blipFill>
        <p:spPr>
          <a:xfrm>
            <a:off x="417282" y="2260403"/>
            <a:ext cx="9071436" cy="3092039"/>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84"/>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290" name="Google Shape;1290;p84"/>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Click DEPLOY TO TEST button and choose DOWNLOAD ONBOARDING_CONFIG.JSON button</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291" name="Google Shape;1291;p84"/>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4.3 Add a Device Profile</a:t>
            </a:r>
            <a:endParaRPr/>
          </a:p>
        </p:txBody>
      </p:sp>
      <p:pic>
        <p:nvPicPr>
          <p:cNvPr id="1292" name="Google Shape;1292;p84"/>
          <p:cNvPicPr preferRelativeResize="0"/>
          <p:nvPr/>
        </p:nvPicPr>
        <p:blipFill rotWithShape="1">
          <a:blip r:embed="rId3">
            <a:alphaModFix/>
          </a:blip>
          <a:srcRect b="0" l="0" r="0" t="0"/>
          <a:stretch/>
        </p:blipFill>
        <p:spPr>
          <a:xfrm>
            <a:off x="56456" y="2132857"/>
            <a:ext cx="6336704" cy="3628471"/>
          </a:xfrm>
          <a:prstGeom prst="rect">
            <a:avLst/>
          </a:prstGeom>
          <a:noFill/>
          <a:ln>
            <a:noFill/>
          </a:ln>
          <a:effectLst>
            <a:outerShdw blurRad="50800" rotWithShape="0" algn="tl" dir="2700000" dist="38100">
              <a:srgbClr val="000000">
                <a:alpha val="40000"/>
              </a:srgbClr>
            </a:outerShdw>
          </a:effectLst>
        </p:spPr>
      </p:pic>
      <p:sp>
        <p:nvSpPr>
          <p:cNvPr id="1293" name="Google Shape;1293;p84"/>
          <p:cNvSpPr/>
          <p:nvPr/>
        </p:nvSpPr>
        <p:spPr>
          <a:xfrm>
            <a:off x="4783106" y="2259621"/>
            <a:ext cx="1512168" cy="252731"/>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294" name="Google Shape;1294;p84"/>
          <p:cNvPicPr preferRelativeResize="0"/>
          <p:nvPr/>
        </p:nvPicPr>
        <p:blipFill rotWithShape="1">
          <a:blip r:embed="rId4">
            <a:alphaModFix/>
          </a:blip>
          <a:srcRect b="0" l="0" r="0" t="0"/>
          <a:stretch/>
        </p:blipFill>
        <p:spPr>
          <a:xfrm>
            <a:off x="6465169" y="2657726"/>
            <a:ext cx="3327077" cy="2578730"/>
          </a:xfrm>
          <a:prstGeom prst="rect">
            <a:avLst/>
          </a:prstGeom>
          <a:noFill/>
          <a:ln>
            <a:noFill/>
          </a:ln>
          <a:effectLst>
            <a:outerShdw blurRad="50800" rotWithShape="0" algn="tl" dir="2700000" dist="38100">
              <a:srgbClr val="000000">
                <a:alpha val="40000"/>
              </a:srgbClr>
            </a:outerShdw>
          </a:effectLst>
        </p:spPr>
      </p:pic>
      <p:sp>
        <p:nvSpPr>
          <p:cNvPr id="1295" name="Google Shape;1295;p84"/>
          <p:cNvSpPr/>
          <p:nvPr/>
        </p:nvSpPr>
        <p:spPr>
          <a:xfrm>
            <a:off x="7084362" y="4284471"/>
            <a:ext cx="2088232" cy="252731"/>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85"/>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302" name="Google Shape;1302;p85"/>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Check Current status</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303" name="Google Shape;1303;p85"/>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4.3 Add a Device Profile</a:t>
            </a:r>
            <a:endParaRPr/>
          </a:p>
        </p:txBody>
      </p:sp>
      <p:pic>
        <p:nvPicPr>
          <p:cNvPr id="1304" name="Google Shape;1304;p85"/>
          <p:cNvPicPr preferRelativeResize="0"/>
          <p:nvPr/>
        </p:nvPicPr>
        <p:blipFill rotWithShape="1">
          <a:blip r:embed="rId3">
            <a:alphaModFix/>
          </a:blip>
          <a:srcRect b="0" l="0" r="0" t="0"/>
          <a:stretch/>
        </p:blipFill>
        <p:spPr>
          <a:xfrm>
            <a:off x="1208584" y="1844824"/>
            <a:ext cx="7488832" cy="4281807"/>
          </a:xfrm>
          <a:prstGeom prst="rect">
            <a:avLst/>
          </a:prstGeom>
          <a:noFill/>
          <a:ln>
            <a:noFill/>
          </a:ln>
          <a:effectLst>
            <a:outerShdw blurRad="50800" rotWithShape="0" algn="tl" dir="2700000" dist="38100">
              <a:srgbClr val="000000">
                <a:alpha val="40000"/>
              </a:srgbClr>
            </a:outerShdw>
          </a:effectLst>
        </p:spPr>
      </p:pic>
      <p:sp>
        <p:nvSpPr>
          <p:cNvPr id="1305" name="Google Shape;1305;p85"/>
          <p:cNvSpPr/>
          <p:nvPr/>
        </p:nvSpPr>
        <p:spPr>
          <a:xfrm>
            <a:off x="7066648" y="2564904"/>
            <a:ext cx="1512168" cy="360040"/>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86"/>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312" name="Google Shape;1312;p86"/>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Choose REGISTER NEW DEVICE button</a:t>
            </a:r>
            <a:endParaRPr/>
          </a:p>
        </p:txBody>
      </p:sp>
      <p:sp>
        <p:nvSpPr>
          <p:cNvPr id="1313" name="Google Shape;1313;p86"/>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4.4. Add a Test Device</a:t>
            </a:r>
            <a:endParaRPr/>
          </a:p>
        </p:txBody>
      </p:sp>
      <p:pic>
        <p:nvPicPr>
          <p:cNvPr id="1314" name="Google Shape;1314;p86"/>
          <p:cNvPicPr preferRelativeResize="0"/>
          <p:nvPr/>
        </p:nvPicPr>
        <p:blipFill rotWithShape="1">
          <a:blip r:embed="rId3">
            <a:alphaModFix/>
          </a:blip>
          <a:srcRect b="0" l="0" r="0" t="0"/>
          <a:stretch/>
        </p:blipFill>
        <p:spPr>
          <a:xfrm>
            <a:off x="812540" y="2132856"/>
            <a:ext cx="8280920" cy="3773522"/>
          </a:xfrm>
          <a:prstGeom prst="rect">
            <a:avLst/>
          </a:prstGeom>
          <a:noFill/>
          <a:ln>
            <a:noFill/>
          </a:ln>
          <a:effectLst>
            <a:outerShdw blurRad="50800" rotWithShape="0" algn="tl" dir="2700000" dist="38100">
              <a:srgbClr val="000000">
                <a:alpha val="40000"/>
              </a:srgbClr>
            </a:outerShdw>
          </a:effectLst>
        </p:spPr>
      </p:pic>
      <p:sp>
        <p:nvSpPr>
          <p:cNvPr id="1315" name="Google Shape;1315;p86"/>
          <p:cNvSpPr/>
          <p:nvPr/>
        </p:nvSpPr>
        <p:spPr>
          <a:xfrm>
            <a:off x="7761312" y="2132856"/>
            <a:ext cx="1332148" cy="360040"/>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87"/>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322" name="Google Shape;1322;p87"/>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Type Serial Number and Public Key generated from STDK</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323" name="Google Shape;1323;p87"/>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4.4. Add a Test Device</a:t>
            </a:r>
            <a:endParaRPr/>
          </a:p>
        </p:txBody>
      </p:sp>
      <p:pic>
        <p:nvPicPr>
          <p:cNvPr id="1324" name="Google Shape;1324;p87"/>
          <p:cNvPicPr preferRelativeResize="0"/>
          <p:nvPr/>
        </p:nvPicPr>
        <p:blipFill rotWithShape="1">
          <a:blip r:embed="rId3">
            <a:alphaModFix/>
          </a:blip>
          <a:srcRect b="0" l="0" r="0" t="0"/>
          <a:stretch/>
        </p:blipFill>
        <p:spPr>
          <a:xfrm>
            <a:off x="5944190" y="2204865"/>
            <a:ext cx="3905354" cy="3126785"/>
          </a:xfrm>
          <a:prstGeom prst="rect">
            <a:avLst/>
          </a:prstGeom>
          <a:noFill/>
          <a:ln>
            <a:noFill/>
          </a:ln>
          <a:effectLst>
            <a:outerShdw blurRad="50800" rotWithShape="0" algn="tl" dir="2700000" dist="38100">
              <a:srgbClr val="000000">
                <a:alpha val="40000"/>
              </a:srgbClr>
            </a:outerShdw>
          </a:effectLst>
        </p:spPr>
      </p:pic>
      <p:sp>
        <p:nvSpPr>
          <p:cNvPr id="1325" name="Google Shape;1325;p87"/>
          <p:cNvSpPr/>
          <p:nvPr/>
        </p:nvSpPr>
        <p:spPr>
          <a:xfrm>
            <a:off x="6230440" y="3717033"/>
            <a:ext cx="1008112" cy="231243"/>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26" name="Google Shape;1326;p87"/>
          <p:cNvSpPr/>
          <p:nvPr/>
        </p:nvSpPr>
        <p:spPr>
          <a:xfrm>
            <a:off x="6230440" y="4149080"/>
            <a:ext cx="1008112" cy="360040"/>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27" name="Google Shape;1327;p87"/>
          <p:cNvSpPr txBox="1"/>
          <p:nvPr/>
        </p:nvSpPr>
        <p:spPr>
          <a:xfrm>
            <a:off x="128465" y="2367874"/>
            <a:ext cx="5769251" cy="2800765"/>
          </a:xfrm>
          <a:prstGeom prst="rect">
            <a:avLst/>
          </a:prstGeom>
          <a:solidFill>
            <a:schemeClr val="dk1"/>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800">
                <a:solidFill>
                  <a:srgbClr val="FFFFFF"/>
                </a:solidFill>
                <a:latin typeface="Calibri"/>
                <a:ea typeface="Calibri"/>
                <a:cs typeface="Calibri"/>
                <a:sym typeface="Calibri"/>
              </a:rPr>
              <a:t>root@e1ae8b10fa68:/st-device-sdk-c-ref# cd /st-device-sdk-c-ref/iot-core/tools/keygen/</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root@e1ae8b10fa68:/st-device-sdk-c-ref/iot-core/tools/keygen# ls -al</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total 32</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drwxr-xr-x 2 root root  4096 Jul  5 00:27 .</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drwxr-xr-x 4 root root  4096 Jul  5 00:27 ..</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-rw-r--r-- 1 root root  6369 Jul  5 00:27 README.md</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-rwxr-xr-x 1 root root 13032 Jul  5 00:27 stdk-keygen.py</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root@e1ae8b10fa68:/st-device-sdk-c-ref/iot-core/tools/keygen# python stdk-keygen.py --mnid YOUR_MNID --firmware YOUR_VERSION</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-----------------------------NOTICE----------------------------------</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qrcode module failed to import. QR code generation will not execute.</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If you want to make QR code, please install qrcode module first.</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Use following serial number and public key</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for the identity of your device in Developer Workspace.</a:t>
            </a:r>
            <a:endParaRPr/>
          </a:p>
          <a:p>
            <a:pPr indent="0" lvl="0" marL="0" marR="0" rtl="0" algn="l">
              <a:spcBef>
                <a:spcPts val="0"/>
              </a:spcBef>
              <a:spcAft>
                <a:spcPts val="0"/>
              </a:spcAft>
              <a:buNone/>
            </a:pPr>
            <a:r>
              <a:t/>
            </a:r>
            <a:endParaRPr sz="800">
              <a:solidFill>
                <a:srgbClr val="FFFFFF"/>
              </a:solidFill>
              <a:latin typeface="Calibri"/>
              <a:ea typeface="Calibri"/>
              <a:cs typeface="Calibri"/>
              <a:sym typeface="Calibri"/>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Serial Number:</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STDK</a:t>
            </a:r>
            <a:r>
              <a:rPr lang="en-US" sz="800">
                <a:solidFill>
                  <a:srgbClr val="0070C0"/>
                </a:solidFill>
                <a:latin typeface="Calibri"/>
                <a:ea typeface="Calibri"/>
                <a:cs typeface="Calibri"/>
                <a:sym typeface="Calibri"/>
              </a:rPr>
              <a:t>YOUR_MNID</a:t>
            </a:r>
            <a:r>
              <a:rPr lang="en-US" sz="800">
                <a:solidFill>
                  <a:srgbClr val="FFFFFF"/>
                </a:solidFill>
                <a:latin typeface="Calibri"/>
                <a:ea typeface="Calibri"/>
                <a:cs typeface="Calibri"/>
                <a:sym typeface="Calibri"/>
              </a:rPr>
              <a:t>JHiEHdaC</a:t>
            </a:r>
            <a:endParaRPr/>
          </a:p>
          <a:p>
            <a:pPr indent="0" lvl="0" marL="0" marR="0" rtl="0" algn="l">
              <a:spcBef>
                <a:spcPts val="0"/>
              </a:spcBef>
              <a:spcAft>
                <a:spcPts val="0"/>
              </a:spcAft>
              <a:buNone/>
            </a:pPr>
            <a:r>
              <a:t/>
            </a:r>
            <a:endParaRPr sz="800">
              <a:solidFill>
                <a:srgbClr val="FFFFFF"/>
              </a:solidFill>
              <a:latin typeface="Calibri"/>
              <a:ea typeface="Calibri"/>
              <a:cs typeface="Calibri"/>
              <a:sym typeface="Calibri"/>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Public Key:</a:t>
            </a:r>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CX/Ir8vBqcn+OHEFYsxL0gWKmMmR16KESOtS9GEjG/E=</a:t>
            </a:r>
            <a:endParaRPr/>
          </a:p>
          <a:p>
            <a:pPr indent="0" lvl="0" marL="0" marR="0" rtl="0" algn="l">
              <a:spcBef>
                <a:spcPts val="0"/>
              </a:spcBef>
              <a:spcAft>
                <a:spcPts val="0"/>
              </a:spcAft>
              <a:buNone/>
            </a:pPr>
            <a:r>
              <a:t/>
            </a:r>
            <a:endParaRPr sz="800">
              <a:solidFill>
                <a:srgbClr val="FFFFFF"/>
              </a:solidFill>
              <a:latin typeface="Calibri"/>
              <a:ea typeface="Calibri"/>
              <a:cs typeface="Calibri"/>
              <a:sym typeface="Calibri"/>
            </a:endParaRPr>
          </a:p>
          <a:p>
            <a:pPr indent="0" lvl="0" marL="0" marR="0" rtl="0" algn="l">
              <a:spcBef>
                <a:spcPts val="0"/>
              </a:spcBef>
              <a:spcAft>
                <a:spcPts val="0"/>
              </a:spcAft>
              <a:buNone/>
            </a:pPr>
            <a:r>
              <a:rPr lang="en-US" sz="800">
                <a:solidFill>
                  <a:srgbClr val="FFFFFF"/>
                </a:solidFill>
                <a:latin typeface="Calibri"/>
                <a:ea typeface="Calibri"/>
                <a:cs typeface="Calibri"/>
                <a:sym typeface="Calibri"/>
              </a:rPr>
              <a:t>root@e1ae8b10fa68:/st-device-sdk-c-ref/iot-core/tools/keygen#</a:t>
            </a:r>
            <a:endParaRPr/>
          </a:p>
        </p:txBody>
      </p:sp>
      <p:sp>
        <p:nvSpPr>
          <p:cNvPr id="1328" name="Google Shape;1328;p87"/>
          <p:cNvSpPr/>
          <p:nvPr/>
        </p:nvSpPr>
        <p:spPr>
          <a:xfrm>
            <a:off x="128464" y="4344992"/>
            <a:ext cx="1296144" cy="164128"/>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29" name="Google Shape;1329;p87"/>
          <p:cNvSpPr/>
          <p:nvPr/>
        </p:nvSpPr>
        <p:spPr>
          <a:xfrm>
            <a:off x="128464" y="4725144"/>
            <a:ext cx="2376264" cy="164128"/>
          </a:xfrm>
          <a:prstGeom prst="roundRect">
            <a:avLst>
              <a:gd fmla="val 16667" name="adj"/>
            </a:avLst>
          </a:prstGeom>
          <a:noFill/>
          <a:ln cap="flat" cmpd="sng" w="19050">
            <a:solidFill>
              <a:srgbClr val="FF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88"/>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06</a:t>
            </a:r>
            <a:endParaRPr/>
          </a:p>
        </p:txBody>
      </p:sp>
      <p:sp>
        <p:nvSpPr>
          <p:cNvPr id="1336" name="Google Shape;1336;p88"/>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Check saved Test Device</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337" name="Google Shape;1337;p88"/>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4.4. Add a Test Device</a:t>
            </a:r>
            <a:endParaRPr/>
          </a:p>
        </p:txBody>
      </p:sp>
      <p:pic>
        <p:nvPicPr>
          <p:cNvPr id="1338" name="Google Shape;1338;p88"/>
          <p:cNvPicPr preferRelativeResize="0"/>
          <p:nvPr/>
        </p:nvPicPr>
        <p:blipFill rotWithShape="1">
          <a:blip r:embed="rId3">
            <a:alphaModFix/>
          </a:blip>
          <a:srcRect b="0" l="0" r="0" t="0"/>
          <a:stretch/>
        </p:blipFill>
        <p:spPr>
          <a:xfrm>
            <a:off x="776536" y="2420888"/>
            <a:ext cx="8352928" cy="2900714"/>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89"/>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345" name="Google Shape;1345;p89"/>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Update device configuration file (device_info.json)</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346" name="Google Shape;1346;p89"/>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4.4. Add a Test Device</a:t>
            </a:r>
            <a:endParaRPr/>
          </a:p>
        </p:txBody>
      </p:sp>
      <p:sp>
        <p:nvSpPr>
          <p:cNvPr id="1347" name="Google Shape;1347;p89"/>
          <p:cNvSpPr txBox="1"/>
          <p:nvPr/>
        </p:nvSpPr>
        <p:spPr>
          <a:xfrm>
            <a:off x="1172580" y="1772817"/>
            <a:ext cx="7560840" cy="4401203"/>
          </a:xfrm>
          <a:prstGeom prst="rect">
            <a:avLst/>
          </a:prstGeom>
          <a:solidFill>
            <a:schemeClr val="dk1"/>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000">
                <a:solidFill>
                  <a:srgbClr val="FFFFFF"/>
                </a:solidFill>
                <a:latin typeface="Calibri"/>
                <a:ea typeface="Calibri"/>
                <a:cs typeface="Calibri"/>
                <a:sym typeface="Calibri"/>
              </a:rPr>
              <a:t>root@e1ae8b10fa68:/st-device-sdk-c-ref/iot-core/tools/keygen# ls -al output_STDK</a:t>
            </a:r>
            <a:r>
              <a:rPr lang="en-US" sz="1000">
                <a:solidFill>
                  <a:srgbClr val="0070C0"/>
                </a:solidFill>
                <a:latin typeface="Calibri"/>
                <a:ea typeface="Calibri"/>
                <a:cs typeface="Calibri"/>
                <a:sym typeface="Calibri"/>
              </a:rPr>
              <a:t>YOUR_MNID</a:t>
            </a:r>
            <a:r>
              <a:rPr lang="en-US" sz="1000">
                <a:solidFill>
                  <a:srgbClr val="FFFFFF"/>
                </a:solidFill>
                <a:latin typeface="Calibri"/>
                <a:ea typeface="Calibri"/>
                <a:cs typeface="Calibri"/>
                <a:sym typeface="Calibri"/>
              </a:rPr>
              <a:t>JHiEHdaC/</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total 20</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drwxr-xr-x 2 root root 4096 Jul  5 01:20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drwxr-xr-x 1 root root 4096 Jul  5 01:20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-rw-r--r-- 1 root root   44 Jul  5 01:20 device.pubkey.b64</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-rw-r--r-- 1 root root   44 Jul  5 01:20 device.seckey.b64</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-rw-r--r-- 1 root root  222 Jul  5 01:20 device_info.json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root@e1ae8b10fa68:/st-device-sdk-c-ref/iot-core/tools/keygen# cat output_STDK</a:t>
            </a:r>
            <a:r>
              <a:rPr lang="en-US" sz="1000">
                <a:solidFill>
                  <a:srgbClr val="0070C0"/>
                </a:solidFill>
                <a:latin typeface="Calibri"/>
                <a:ea typeface="Calibri"/>
                <a:cs typeface="Calibri"/>
                <a:sym typeface="Calibri"/>
              </a:rPr>
              <a:t>YOUR_MNID</a:t>
            </a:r>
            <a:r>
              <a:rPr lang="en-US" sz="1000">
                <a:solidFill>
                  <a:srgbClr val="FFFFFF"/>
                </a:solidFill>
                <a:latin typeface="Calibri"/>
                <a:ea typeface="Calibri"/>
                <a:cs typeface="Calibri"/>
                <a:sym typeface="Calibri"/>
              </a:rPr>
              <a:t>JHiEHdaC/device_info.json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"deviceInfo":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"firmwareVersion": "V20210705",</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"privateKey": "xPSS3QFuTjhSRuqH9zqD+QXs9ZLgm3Ojet1TKSvEkfw=",</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"publicKey": "CX/Ir8vBqcn+OHEFYsxL0gWKmMmR16KESOtS9GEjG/E=",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"serialNumber": "STDK</a:t>
            </a:r>
            <a:r>
              <a:rPr lang="en-US" sz="1000">
                <a:solidFill>
                  <a:srgbClr val="0070C0"/>
                </a:solidFill>
                <a:latin typeface="Calibri"/>
                <a:ea typeface="Calibri"/>
                <a:cs typeface="Calibri"/>
                <a:sym typeface="Calibri"/>
              </a:rPr>
              <a:t>YOUR_MNID</a:t>
            </a:r>
            <a:r>
              <a:rPr lang="en-US" sz="1000">
                <a:solidFill>
                  <a:srgbClr val="FFFFFF"/>
                </a:solidFill>
                <a:latin typeface="Calibri"/>
                <a:ea typeface="Calibri"/>
                <a:cs typeface="Calibri"/>
                <a:sym typeface="Calibri"/>
              </a:rPr>
              <a:t>JHiEHdaC"</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root@e1ae8b10fa68:/st-device-sdk-c-ref/iot-core/tools/keygen# cat /st-device-sdk-c-ref/apps/esp32/switch_example/main/device_info.json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"deviceInfo":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"firmwareVersion": "firmwareVersion_here",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"privateKey": "privateKey_here",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"publicKey": "publicKey_here",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"serialNumber": "serialNumber_here"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root@e1ae8b10fa68:/st-device-sdk-c-ref/iot-core/tools/keygen# </a:t>
            </a:r>
            <a:r>
              <a:rPr lang="en-US" sz="1000">
                <a:solidFill>
                  <a:srgbClr val="A8D08C"/>
                </a:solidFill>
                <a:latin typeface="Calibri"/>
                <a:ea typeface="Calibri"/>
                <a:cs typeface="Calibri"/>
                <a:sym typeface="Calibri"/>
              </a:rPr>
              <a:t>cp output_STDKfcAMJHiEHdaC/device_info.json /st-device-sdk-c-ref/apps/esp32/switch_example/main/device_info.json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9"/>
          <p:cNvSpPr txBox="1"/>
          <p:nvPr>
            <p:ph idx="1" type="body"/>
          </p:nvPr>
        </p:nvSpPr>
        <p:spPr>
          <a:xfrm>
            <a:off x="449612" y="447880"/>
            <a:ext cx="7524000"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1.1. Introduction to Galaxy Upcycling </a:t>
            </a:r>
            <a:endParaRPr/>
          </a:p>
        </p:txBody>
      </p:sp>
      <p:sp>
        <p:nvSpPr>
          <p:cNvPr id="157" name="Google Shape;157;p9"/>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01</a:t>
            </a:r>
            <a:endParaRPr/>
          </a:p>
        </p:txBody>
      </p:sp>
      <p:grpSp>
        <p:nvGrpSpPr>
          <p:cNvPr id="158" name="Google Shape;158;p9"/>
          <p:cNvGrpSpPr/>
          <p:nvPr/>
        </p:nvGrpSpPr>
        <p:grpSpPr>
          <a:xfrm>
            <a:off x="3776284" y="4064167"/>
            <a:ext cx="2428244" cy="805109"/>
            <a:chOff x="0" y="0"/>
            <a:chExt cx="2428243" cy="805107"/>
          </a:xfrm>
        </p:grpSpPr>
        <p:pic>
          <p:nvPicPr>
            <p:cNvPr descr="Picture 4" id="159" name="Google Shape;159;p9"/>
            <p:cNvPicPr preferRelativeResize="0"/>
            <p:nvPr/>
          </p:nvPicPr>
          <p:blipFill rotWithShape="1">
            <a:blip r:embed="rId3">
              <a:alphaModFix/>
            </a:blip>
            <a:srcRect b="0" l="0" r="0" t="0"/>
            <a:stretch/>
          </p:blipFill>
          <p:spPr>
            <a:xfrm>
              <a:off x="0" y="0"/>
              <a:ext cx="2338696" cy="696219"/>
            </a:xfrm>
            <a:prstGeom prst="rect">
              <a:avLst/>
            </a:prstGeom>
            <a:noFill/>
            <a:ln>
              <a:noFill/>
            </a:ln>
          </p:spPr>
        </p:pic>
        <p:pic>
          <p:nvPicPr>
            <p:cNvPr descr="Picture 5" id="160" name="Google Shape;160;p9"/>
            <p:cNvPicPr preferRelativeResize="0"/>
            <p:nvPr/>
          </p:nvPicPr>
          <p:blipFill rotWithShape="1">
            <a:blip r:embed="rId4">
              <a:alphaModFix/>
            </a:blip>
            <a:srcRect b="0" l="0" r="0" t="0"/>
            <a:stretch/>
          </p:blipFill>
          <p:spPr>
            <a:xfrm>
              <a:off x="556867" y="512343"/>
              <a:ext cx="1871376" cy="292764"/>
            </a:xfrm>
            <a:prstGeom prst="rect">
              <a:avLst/>
            </a:prstGeom>
            <a:noFill/>
            <a:ln>
              <a:noFill/>
            </a:ln>
          </p:spPr>
        </p:pic>
      </p:grpSp>
      <p:grpSp>
        <p:nvGrpSpPr>
          <p:cNvPr id="161" name="Google Shape;161;p9"/>
          <p:cNvGrpSpPr/>
          <p:nvPr/>
        </p:nvGrpSpPr>
        <p:grpSpPr>
          <a:xfrm>
            <a:off x="3514559" y="3015589"/>
            <a:ext cx="2951691" cy="1094850"/>
            <a:chOff x="0" y="-1"/>
            <a:chExt cx="2951690" cy="1094849"/>
          </a:xfrm>
        </p:grpSpPr>
        <p:pic>
          <p:nvPicPr>
            <p:cNvPr descr="Picture 2" id="162" name="Google Shape;162;p9"/>
            <p:cNvPicPr preferRelativeResize="0"/>
            <p:nvPr/>
          </p:nvPicPr>
          <p:blipFill rotWithShape="1">
            <a:blip r:embed="rId5">
              <a:alphaModFix/>
            </a:blip>
            <a:srcRect b="0" l="0" r="0" t="0"/>
            <a:stretch/>
          </p:blipFill>
          <p:spPr>
            <a:xfrm>
              <a:off x="0" y="8158"/>
              <a:ext cx="2951690" cy="1086690"/>
            </a:xfrm>
            <a:prstGeom prst="rect">
              <a:avLst/>
            </a:prstGeom>
            <a:noFill/>
            <a:ln>
              <a:noFill/>
            </a:ln>
          </p:spPr>
        </p:pic>
        <p:pic>
          <p:nvPicPr>
            <p:cNvPr descr="그림 24" id="163" name="Google Shape;163;p9"/>
            <p:cNvPicPr preferRelativeResize="0"/>
            <p:nvPr/>
          </p:nvPicPr>
          <p:blipFill rotWithShape="1">
            <a:blip r:embed="rId6">
              <a:alphaModFix/>
            </a:blip>
            <a:srcRect b="0" l="0" r="0" t="0"/>
            <a:stretch/>
          </p:blipFill>
          <p:spPr>
            <a:xfrm>
              <a:off x="2265664" y="-1"/>
              <a:ext cx="246141" cy="250328"/>
            </a:xfrm>
            <a:prstGeom prst="rect">
              <a:avLst/>
            </a:prstGeom>
            <a:noFill/>
            <a:ln>
              <a:noFill/>
            </a:ln>
          </p:spPr>
        </p:pic>
        <p:sp>
          <p:nvSpPr>
            <p:cNvPr id="164" name="Google Shape;164;p9"/>
            <p:cNvSpPr txBox="1"/>
            <p:nvPr/>
          </p:nvSpPr>
          <p:spPr>
            <a:xfrm>
              <a:off x="2206586" y="220782"/>
              <a:ext cx="555834" cy="243841"/>
            </a:xfrm>
            <a:prstGeom prst="rect">
              <a:avLst/>
            </a:prstGeom>
            <a:solidFill>
              <a:srgbClr val="FFFFFF"/>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000">
                  <a:solidFill>
                    <a:srgbClr val="FF0000"/>
                  </a:solidFill>
                  <a:latin typeface="Arial"/>
                  <a:ea typeface="Arial"/>
                  <a:cs typeface="Arial"/>
                  <a:sym typeface="Arial"/>
                </a:rPr>
                <a:t>Upcycle</a:t>
              </a:r>
              <a:endParaRPr/>
            </a:p>
          </p:txBody>
        </p:sp>
      </p:grpSp>
      <p:sp>
        <p:nvSpPr>
          <p:cNvPr id="165" name="Google Shape;165;p9"/>
          <p:cNvSpPr txBox="1"/>
          <p:nvPr/>
        </p:nvSpPr>
        <p:spPr>
          <a:xfrm>
            <a:off x="512375" y="4958440"/>
            <a:ext cx="2879893" cy="53594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2018, 2020 (USA, EPA)</a:t>
            </a:r>
            <a:endParaRPr/>
          </a:p>
          <a:p>
            <a:pPr indent="0" lvl="0" marL="0" marR="0" rtl="0" algn="l">
              <a:spcBef>
                <a:spcPts val="600"/>
              </a:spcBef>
              <a:spcAft>
                <a:spcPts val="0"/>
              </a:spcAft>
              <a:buNone/>
            </a:pPr>
            <a:r>
              <a:rPr lang="en-US" sz="1000">
                <a:solidFill>
                  <a:srgbClr val="000000"/>
                </a:solidFill>
                <a:latin typeface="Arial"/>
                <a:ea typeface="Arial"/>
                <a:cs typeface="Arial"/>
                <a:sym typeface="Arial"/>
              </a:rPr>
              <a:t>SMM EPA Award, Champion – Cutting Edge </a:t>
            </a:r>
            <a:endParaRPr/>
          </a:p>
        </p:txBody>
      </p:sp>
      <p:sp>
        <p:nvSpPr>
          <p:cNvPr id="166" name="Google Shape;166;p9"/>
          <p:cNvSpPr txBox="1"/>
          <p:nvPr/>
        </p:nvSpPr>
        <p:spPr>
          <a:xfrm>
            <a:off x="3607742" y="4958440"/>
            <a:ext cx="2941570" cy="53594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2018. 5 (USA, Judges’ Choice)</a:t>
            </a:r>
            <a:endParaRPr/>
          </a:p>
          <a:p>
            <a:pPr indent="0" lvl="0" marL="0" marR="0" rtl="0" algn="l">
              <a:spcBef>
                <a:spcPts val="600"/>
              </a:spcBef>
              <a:spcAft>
                <a:spcPts val="0"/>
              </a:spcAft>
              <a:buNone/>
            </a:pPr>
            <a:r>
              <a:rPr lang="en-US" sz="1000">
                <a:solidFill>
                  <a:srgbClr val="000000"/>
                </a:solidFill>
                <a:latin typeface="Arial"/>
                <a:ea typeface="Arial"/>
                <a:cs typeface="Arial"/>
                <a:sym typeface="Arial"/>
              </a:rPr>
              <a:t>Environmental Leader – Project of the year </a:t>
            </a:r>
            <a:endParaRPr/>
          </a:p>
        </p:txBody>
      </p:sp>
      <p:sp>
        <p:nvSpPr>
          <p:cNvPr id="167" name="Google Shape;167;p9"/>
          <p:cNvSpPr txBox="1"/>
          <p:nvPr/>
        </p:nvSpPr>
        <p:spPr>
          <a:xfrm>
            <a:off x="6945451" y="4962287"/>
            <a:ext cx="2172964" cy="53594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2018~ 2020  </a:t>
            </a:r>
            <a:endParaRPr/>
          </a:p>
          <a:p>
            <a:pPr indent="0" lvl="0" marL="0" marR="0" rtl="0" algn="l">
              <a:spcBef>
                <a:spcPts val="600"/>
              </a:spcBef>
              <a:spcAft>
                <a:spcPts val="0"/>
              </a:spcAft>
              <a:buNone/>
            </a:pPr>
            <a:r>
              <a:rPr lang="en-US" sz="1000">
                <a:solidFill>
                  <a:srgbClr val="000000"/>
                </a:solidFill>
                <a:latin typeface="Arial"/>
                <a:ea typeface="Arial"/>
                <a:cs typeface="Arial"/>
                <a:sym typeface="Arial"/>
              </a:rPr>
              <a:t>Samsung Sustainability Report </a:t>
            </a:r>
            <a:endParaRPr/>
          </a:p>
        </p:txBody>
      </p:sp>
      <p:sp>
        <p:nvSpPr>
          <p:cNvPr id="168" name="Google Shape;168;p9"/>
          <p:cNvSpPr txBox="1"/>
          <p:nvPr/>
        </p:nvSpPr>
        <p:spPr>
          <a:xfrm>
            <a:off x="669405" y="1883592"/>
            <a:ext cx="8914726" cy="608628"/>
          </a:xfrm>
          <a:prstGeom prst="rect">
            <a:avLst/>
          </a:prstGeom>
          <a:noFill/>
          <a:ln>
            <a:noFill/>
          </a:ln>
        </p:spPr>
        <p:txBody>
          <a:bodyPr anchorCtr="0" anchor="t" bIns="45700" lIns="45700" spcFirstLastPara="1" rIns="45700" wrap="square" tIns="45700">
            <a:spAutoFit/>
          </a:bodyPr>
          <a:lstStyle/>
          <a:p>
            <a:pPr indent="-285750" lvl="0" marL="285750" marR="0" rtl="0" algn="l">
              <a:lnSpc>
                <a:spcPct val="120000"/>
              </a:lnSpc>
              <a:spcBef>
                <a:spcPts val="0"/>
              </a:spcBef>
              <a:spcAft>
                <a:spcPts val="0"/>
              </a:spcAft>
              <a:buClr>
                <a:srgbClr val="193EB0"/>
              </a:buClr>
              <a:buSzPts val="1398"/>
              <a:buFont typeface="Helvetica Neue"/>
              <a:buChar char="‣"/>
            </a:pPr>
            <a:r>
              <a:rPr lang="en-US" sz="1398">
                <a:solidFill>
                  <a:srgbClr val="262626"/>
                </a:solidFill>
                <a:latin typeface="Arial"/>
                <a:ea typeface="Arial"/>
                <a:cs typeface="Arial"/>
                <a:sym typeface="Arial"/>
              </a:rPr>
              <a:t>It is a more value-added approach than recycling as it can extend a product’s life cycle and reduce opportunity costs of manufacturing new products.</a:t>
            </a:r>
            <a:endParaRPr/>
          </a:p>
        </p:txBody>
      </p:sp>
      <p:pic>
        <p:nvPicPr>
          <p:cNvPr descr="환경을 위한 삼성전자의 노력, 친환경 어워즈 3관왕으로 이어지다 – Samsung Newsroom Korea" id="169" name="Google Shape;169;p9"/>
          <p:cNvPicPr preferRelativeResize="0"/>
          <p:nvPr/>
        </p:nvPicPr>
        <p:blipFill rotWithShape="1">
          <a:blip r:embed="rId7">
            <a:alphaModFix/>
          </a:blip>
          <a:srcRect b="0" l="0" r="0" t="0"/>
          <a:stretch/>
        </p:blipFill>
        <p:spPr>
          <a:xfrm>
            <a:off x="531715" y="3264478"/>
            <a:ext cx="2400582" cy="1596387"/>
          </a:xfrm>
          <a:prstGeom prst="rect">
            <a:avLst/>
          </a:prstGeom>
          <a:noFill/>
          <a:ln>
            <a:noFill/>
          </a:ln>
        </p:spPr>
      </p:pic>
      <p:pic>
        <p:nvPicPr>
          <p:cNvPr id="170" name="Google Shape;170;p9"/>
          <p:cNvPicPr preferRelativeResize="0"/>
          <p:nvPr/>
        </p:nvPicPr>
        <p:blipFill rotWithShape="1">
          <a:blip r:embed="rId8">
            <a:alphaModFix/>
          </a:blip>
          <a:srcRect b="0" l="0" r="0" t="0"/>
          <a:stretch/>
        </p:blipFill>
        <p:spPr>
          <a:xfrm>
            <a:off x="6750188" y="3248297"/>
            <a:ext cx="2460239" cy="1736640"/>
          </a:xfrm>
          <a:prstGeom prst="rect">
            <a:avLst/>
          </a:prstGeom>
          <a:noFill/>
          <a:ln>
            <a:noFill/>
          </a:ln>
        </p:spPr>
      </p:pic>
      <p:sp>
        <p:nvSpPr>
          <p:cNvPr id="171" name="Google Shape;171;p9"/>
          <p:cNvSpPr txBox="1"/>
          <p:nvPr>
            <p:ph idx="4" type="body"/>
          </p:nvPr>
        </p:nvSpPr>
        <p:spPr>
          <a:xfrm>
            <a:off x="541535" y="1523632"/>
            <a:ext cx="8785250" cy="321192"/>
          </a:xfrm>
          <a:prstGeom prst="rect">
            <a:avLst/>
          </a:prstGeom>
          <a:noFill/>
          <a:ln>
            <a:noFill/>
          </a:ln>
        </p:spPr>
        <p:txBody>
          <a:bodyPr anchorCtr="0" anchor="t" bIns="0" lIns="0" spcFirstLastPara="1" rIns="0" wrap="square" tIns="0">
            <a:normAutofit/>
          </a:bodyPr>
          <a:lstStyle/>
          <a:p>
            <a:pPr indent="-177569" lvl="0" marL="177569" rtl="0" algn="l">
              <a:lnSpc>
                <a:spcPct val="138307"/>
              </a:lnSpc>
              <a:spcBef>
                <a:spcPts val="0"/>
              </a:spcBef>
              <a:spcAft>
                <a:spcPts val="0"/>
              </a:spcAft>
              <a:buClr>
                <a:srgbClr val="262626"/>
              </a:buClr>
              <a:buSzPts val="1300"/>
              <a:buFont typeface="Arial"/>
              <a:buChar char="•"/>
            </a:pPr>
            <a:r>
              <a:rPr lang="en-US"/>
              <a:t>Galaxy Upcycling is an eco-circulation program that repurposes existing resources into a new efficient use.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90"/>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354" name="Google Shape;1354;p90"/>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Update device configuration file (onboarding_config.json) (1/2)</a:t>
            </a:r>
            <a:endParaRPr/>
          </a:p>
        </p:txBody>
      </p:sp>
      <p:sp>
        <p:nvSpPr>
          <p:cNvPr id="1355" name="Google Shape;1355;p90"/>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4.4. Add a Test Device</a:t>
            </a:r>
            <a:endParaRPr/>
          </a:p>
        </p:txBody>
      </p:sp>
      <p:sp>
        <p:nvSpPr>
          <p:cNvPr id="1356" name="Google Shape;1356;p90"/>
          <p:cNvSpPr txBox="1"/>
          <p:nvPr/>
        </p:nvSpPr>
        <p:spPr>
          <a:xfrm>
            <a:off x="1172580" y="2009742"/>
            <a:ext cx="7560840" cy="3939538"/>
          </a:xfrm>
          <a:prstGeom prst="rect">
            <a:avLst/>
          </a:prstGeom>
          <a:solidFill>
            <a:schemeClr val="dk1"/>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000">
                <a:solidFill>
                  <a:srgbClr val="FFFFFF"/>
                </a:solidFill>
                <a:latin typeface="Calibri"/>
                <a:ea typeface="Calibri"/>
                <a:cs typeface="Calibri"/>
                <a:sym typeface="Calibri"/>
              </a:rPr>
              <a:t>$ docker ps</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CONTAINER ID        IMAGE               COMMAND             CREATED             STATUS              PORTS               NAMES</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e1ae8b10fa68        stdk_esp32_dev      "bash"              2 hours ago         Up 3 seconds                            blissful_shtern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docker exec e1ae cat /st-device-sdk-c-ref/apps/esp32/switch_example/main/onboarding_config.json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"onboardingConfig":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"deviceOnboardingId": "NAME",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"mnId": "MNID",</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"setupId": "999",</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"vid": "VID",</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"deviceTypeId": "TYPE",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"ownershipValidationTypes":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"JUSTWORKS",</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"BUTTON",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"PIN",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"QR"</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"identityType": "ED25519",</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"deviceIntegrationProfileKey":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"id": "DIP_UUID",</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"majorVersion": 0,</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"minorVersion": 1</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91"/>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363" name="Google Shape;1363;p91"/>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Update device configuration file (onboarding_config.json) (2/2)</a:t>
            </a:r>
            <a:endParaRPr/>
          </a:p>
          <a:p>
            <a:pPr indent="0" lvl="0" marL="0" rtl="0" algn="l">
              <a:lnSpc>
                <a:spcPct val="128612"/>
              </a:lnSpc>
              <a:spcBef>
                <a:spcPts val="999"/>
              </a:spcBef>
              <a:spcAft>
                <a:spcPts val="0"/>
              </a:spcAft>
              <a:buClr>
                <a:srgbClr val="262626"/>
              </a:buClr>
              <a:buSzPts val="1398"/>
              <a:buNone/>
            </a:pPr>
            <a:r>
              <a:t/>
            </a:r>
            <a:endParaRPr/>
          </a:p>
        </p:txBody>
      </p:sp>
      <p:sp>
        <p:nvSpPr>
          <p:cNvPr id="1364" name="Google Shape;1364;p91"/>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4.4. Add a Test Device</a:t>
            </a:r>
            <a:endParaRPr/>
          </a:p>
        </p:txBody>
      </p:sp>
      <p:sp>
        <p:nvSpPr>
          <p:cNvPr id="1365" name="Google Shape;1365;p91"/>
          <p:cNvSpPr txBox="1"/>
          <p:nvPr/>
        </p:nvSpPr>
        <p:spPr>
          <a:xfrm>
            <a:off x="1172580" y="1916833"/>
            <a:ext cx="7560840" cy="4247315"/>
          </a:xfrm>
          <a:prstGeom prst="rect">
            <a:avLst/>
          </a:prstGeom>
          <a:solidFill>
            <a:schemeClr val="dk1"/>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000">
                <a:solidFill>
                  <a:srgbClr val="FFFFFF"/>
                </a:solidFill>
                <a:latin typeface="Calibri"/>
                <a:ea typeface="Calibri"/>
                <a:cs typeface="Calibri"/>
                <a:sym typeface="Calibri"/>
              </a:rPr>
              <a:t>$ </a:t>
            </a:r>
            <a:r>
              <a:rPr lang="en-US" sz="1000">
                <a:solidFill>
                  <a:srgbClr val="BF9000"/>
                </a:solidFill>
                <a:latin typeface="Calibri"/>
                <a:ea typeface="Calibri"/>
                <a:cs typeface="Calibri"/>
                <a:sym typeface="Calibri"/>
              </a:rPr>
              <a:t>docker cp onboarding_config.json e1ae:/st-device-sdk-c-ref/apps/esp32/swtch_example/main/onboarding_config.json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docker exec e1ae cat /st-device-sdk-c-ref/apps/esp32/switch_example/main/onboarding_config.json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"onboardingConfig":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"deviceOnboardingId": "SIC_GalUp_Thi",</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"mnId": “</a:t>
            </a:r>
            <a:r>
              <a:rPr lang="en-US" sz="1000">
                <a:solidFill>
                  <a:srgbClr val="0070C0"/>
                </a:solidFill>
                <a:latin typeface="Calibri"/>
                <a:ea typeface="Calibri"/>
                <a:cs typeface="Calibri"/>
                <a:sym typeface="Calibri"/>
              </a:rPr>
              <a:t>YOUR_MNID</a:t>
            </a:r>
            <a:r>
              <a:rPr lang="en-US" sz="1000">
                <a:solidFill>
                  <a:srgbClr val="FFFFFF"/>
                </a:solidFill>
                <a:latin typeface="Calibri"/>
                <a:ea typeface="Calibri"/>
                <a:cs typeface="Calibri"/>
                <a:sym typeface="Calibri"/>
              </a:rPr>
              <a:t>",</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"setupId": "001",</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"vid": "ST_</a:t>
            </a:r>
            <a:r>
              <a:rPr lang="en-US" sz="1000">
                <a:solidFill>
                  <a:srgbClr val="0070C0"/>
                </a:solidFill>
                <a:latin typeface="Calibri"/>
                <a:ea typeface="Calibri"/>
                <a:cs typeface="Calibri"/>
                <a:sym typeface="Calibri"/>
              </a:rPr>
              <a:t>YOUR_VERSION_ID</a:t>
            </a:r>
            <a:r>
              <a:rPr lang="en-US" sz="1000">
                <a:solidFill>
                  <a:srgbClr val="FFFFFF"/>
                </a:solidFill>
                <a:latin typeface="Calibri"/>
                <a:ea typeface="Calibri"/>
                <a:cs typeface="Calibri"/>
                <a:sym typeface="Calibri"/>
              </a:rPr>
              <a:t>",</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"deviceTypeId": "Switch",</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"ownershipValidationTypes":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“BUTTON"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"identityType": "ED25519",</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"deviceIntegrationProfileKey":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"id": “</a:t>
            </a:r>
            <a:r>
              <a:rPr lang="en-US" sz="1000">
                <a:solidFill>
                  <a:srgbClr val="0070C0"/>
                </a:solidFill>
                <a:latin typeface="Calibri"/>
                <a:ea typeface="Calibri"/>
                <a:cs typeface="Calibri"/>
                <a:sym typeface="Calibri"/>
              </a:rPr>
              <a:t>YOUR_DEVICE_ID</a:t>
            </a:r>
            <a:r>
              <a:rPr lang="en-US" sz="1000">
                <a:solidFill>
                  <a:srgbClr val="FFFFFF"/>
                </a:solidFill>
                <a:latin typeface="Calibri"/>
                <a:ea typeface="Calibri"/>
                <a:cs typeface="Calibri"/>
                <a:sym typeface="Calibri"/>
              </a:rPr>
              <a:t>",</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"majorVersion": 0,</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"minorVersion": 1</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"productId": "7dce8ed8-74cc-4b02-9c04-f2e0c45de33c"</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docker exec e1ae ls -al /st-device-sdk-c-ref/apps/esp32/switch_example/main/onboarding_config.json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-rw-r—r— 1 </a:t>
            </a:r>
            <a:r>
              <a:rPr lang="en-US" sz="1000">
                <a:solidFill>
                  <a:srgbClr val="FF0000"/>
                </a:solidFill>
                <a:latin typeface="Calibri"/>
                <a:ea typeface="Calibri"/>
                <a:cs typeface="Calibri"/>
                <a:sym typeface="Calibri"/>
              </a:rPr>
              <a:t>501 dialout </a:t>
            </a:r>
            <a:r>
              <a:rPr lang="en-US" sz="1000">
                <a:solidFill>
                  <a:srgbClr val="FFFFFF"/>
                </a:solidFill>
                <a:latin typeface="Calibri"/>
                <a:ea typeface="Calibri"/>
                <a:cs typeface="Calibri"/>
                <a:sym typeface="Calibri"/>
              </a:rPr>
              <a:t>489 Dec 13 20:23 /st-device-sdk-c-ref/apps/esp32/switch_example/main/onboarding_config.json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a:t>
            </a:r>
            <a:r>
              <a:rPr lang="en-US" sz="1000">
                <a:solidFill>
                  <a:srgbClr val="92D050"/>
                </a:solidFill>
                <a:latin typeface="Calibri"/>
                <a:ea typeface="Calibri"/>
                <a:cs typeface="Calibri"/>
                <a:sym typeface="Calibri"/>
              </a:rPr>
              <a:t>docker exec e1ae chown root:root /st-device-sdk-c-ref/apps/esp32/switch_example/main/onboarding_config.json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docker exec e1ae ls -al /st-device-sdk-c-ref/apps/esp32/switch_example/main/onboarding_config.json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-rw-r—r— 1 root root 489 Dec 13 20:23 /st-device-sdk-c-ref/apps/esp32/switch_example/main/onboarding_config.json</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92"/>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372" name="Google Shape;1372;p92"/>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Build with updated device configuration files (device_info.json and onboarding_config.json)</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373" name="Google Shape;1373;p92"/>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4.4. Add a Test Device</a:t>
            </a:r>
            <a:endParaRPr/>
          </a:p>
        </p:txBody>
      </p:sp>
      <p:sp>
        <p:nvSpPr>
          <p:cNvPr id="1374" name="Google Shape;1374;p92"/>
          <p:cNvSpPr txBox="1"/>
          <p:nvPr/>
        </p:nvSpPr>
        <p:spPr>
          <a:xfrm>
            <a:off x="1172580" y="1818738"/>
            <a:ext cx="7560840" cy="4401203"/>
          </a:xfrm>
          <a:prstGeom prst="rect">
            <a:avLst/>
          </a:prstGeom>
          <a:solidFill>
            <a:schemeClr val="dk1"/>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000">
                <a:solidFill>
                  <a:srgbClr val="FFFFFF"/>
                </a:solidFill>
                <a:latin typeface="Calibri"/>
                <a:ea typeface="Calibri"/>
                <a:cs typeface="Calibri"/>
                <a:sym typeface="Calibri"/>
              </a:rPr>
              <a:t>$ docker ps</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CONTAINER ID        IMAGE               COMMAND             CREATED             STATUS              PORTS               NAMES</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ad7b99273e5e        stdk_esp32_dev      "bash"              2 hours ago         Up 13 minutes                           blissful_shtern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docker attach ad7b</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root@ad7b99273e5e:/st-device-sdk-c-ref# </a:t>
            </a:r>
            <a:r>
              <a:rPr lang="en-US" sz="1000">
                <a:solidFill>
                  <a:srgbClr val="F4B081"/>
                </a:solidFill>
                <a:latin typeface="Calibri"/>
                <a:ea typeface="Calibri"/>
                <a:cs typeface="Calibri"/>
                <a:sym typeface="Calibri"/>
              </a:rPr>
              <a:t>./build.py esp32 switch_example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Strings omitted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[ 97%] Linking CXX static library libmain.a</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[ 98%] Built target __idf_main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[ 98%] Generating ld/esp32.project.ld</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[ 98%] Built target __ldgen_output_esp32.project.ld</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[100%] Linking CXX executable switch_example.elf</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[100%] Built target switch_example.elf</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[100%] Generating binary image from built executable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esptool.py v2.8</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Generated /st-device-sdk-c-ref/apps/esp32/switch_example/build/switch_example.bin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[100%] Built target gen_project_binary</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[100%] Built target app</a:t>
            </a:r>
            <a:endParaRPr/>
          </a:p>
          <a:p>
            <a:pPr indent="0" lvl="0" marL="0" marR="0" rtl="0" algn="l">
              <a:spcBef>
                <a:spcPts val="0"/>
              </a:spcBef>
              <a:spcAft>
                <a:spcPts val="0"/>
              </a:spcAft>
              <a:buNone/>
            </a:pPr>
            <a:r>
              <a:t/>
            </a:r>
            <a:endParaRPr sz="1000">
              <a:solidFill>
                <a:srgbClr val="FFFFFF"/>
              </a:solidFill>
              <a:latin typeface="Calibri"/>
              <a:ea typeface="Calibri"/>
              <a:cs typeface="Calibri"/>
              <a:sym typeface="Calibri"/>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Project build complete. To flash, run this command:</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/root/.espressif/python_env/idf4.0_py3.8_env/bin/python ../../../bsp/esp32/components/esptool_py/esptool/esptool.py -p (PORT) -b 460800 --before default_reset --after hard_reset write_flash --flash_mode dio --flash_size detect --flash_freq 40m 0x1000 build/bootloader/bootloader.bin 0x8000 build/partition_table/partition-table.bin 0x11000 build/ota_data_initial.bin 0x20000 build/switch_example.bin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or run 'idf.py -p (PORT) flash'</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binary path : /st-device-sdk-c-ref/output/esp32/iotcore_switch_example_20211213_3df85fe_57a3f55</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root@ad7b99273e5e:/st-device-sdk-c-ref#</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93"/>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381" name="Google Shape;1381;p93"/>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Check output firmware images and get esptool</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382" name="Google Shape;1382;p93"/>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4.4. Add a Test Device</a:t>
            </a:r>
            <a:endParaRPr/>
          </a:p>
        </p:txBody>
      </p:sp>
      <p:sp>
        <p:nvSpPr>
          <p:cNvPr id="1383" name="Google Shape;1383;p93"/>
          <p:cNvSpPr txBox="1"/>
          <p:nvPr/>
        </p:nvSpPr>
        <p:spPr>
          <a:xfrm>
            <a:off x="1172580" y="2132272"/>
            <a:ext cx="7560840" cy="3600984"/>
          </a:xfrm>
          <a:prstGeom prst="rect">
            <a:avLst/>
          </a:prstGeom>
          <a:solidFill>
            <a:schemeClr val="dk1"/>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200">
                <a:solidFill>
                  <a:srgbClr val="FFFFFF"/>
                </a:solidFill>
                <a:latin typeface="Calibri"/>
                <a:ea typeface="Calibri"/>
                <a:cs typeface="Calibri"/>
                <a:sym typeface="Calibri"/>
              </a:rPr>
              <a:t>$ cd output/esp32/iotcore_switch_example_latest </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ls -al</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total 1952</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drwxr-xr-x  7 nani  staff     224 12 13 17:17 .</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drwxr-xr-x  4 nani  staff     128 12 13 17:17 ..</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-rw-r—r—  1 nani  staff   24672 12 13 17:17 bootloader.bin</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drwxr-xr-x  8 nani  staff     256 12 13 17:17 debug</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-rw-r—r—  1 nani  staff    8192 12 13 17:17 ota_data_initial.bin</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-rw-r—r—  1 nani  staff    3072 12 13 17:17 partition-table.bin</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-rw-r—r—  1 nani  staff  955696 12 13 17:17 switch_example.bin </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 </a:t>
            </a:r>
            <a:r>
              <a:rPr lang="en-US" sz="1200">
                <a:solidFill>
                  <a:srgbClr val="00B0F0"/>
                </a:solidFill>
                <a:latin typeface="Calibri"/>
                <a:ea typeface="Calibri"/>
                <a:cs typeface="Calibri"/>
                <a:sym typeface="Calibri"/>
              </a:rPr>
              <a:t>git clone https://github.com/espressif/esptool.git</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Cloning into 'esptool'...</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remote: Enumerating objects: 3225, done.</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remote: Counting objects: 100% (262/262), done.</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remote: Compressing objects: 100% (215/215), done.</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remote: Total 3225 (delta 162), reused 144 (delta 47), pack-reused 2963</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Receiving objects: 100% (3225/3225), 10.25 MiB | 7.71 MiB/s, done.</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Resolving deltas: 100% (2032/2032), done.</a:t>
            </a:r>
            <a:endParaRPr/>
          </a:p>
          <a:p>
            <a:pPr indent="0" lvl="0" marL="0" marR="0" rtl="0" algn="l">
              <a:spcBef>
                <a:spcPts val="0"/>
              </a:spcBef>
              <a:spcAft>
                <a:spcPts val="0"/>
              </a:spcAft>
              <a:buNone/>
            </a:pPr>
            <a:r>
              <a:rPr lang="en-US" sz="1200">
                <a:solidFill>
                  <a:srgbClr val="FFFFFF"/>
                </a:solidFill>
                <a:latin typeface="Calibri"/>
                <a:ea typeface="Calibri"/>
                <a:cs typeface="Calibri"/>
                <a:sym typeface="Calibri"/>
              </a:rPr>
              <a:t>Checking connectivity... done.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94"/>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390" name="Google Shape;1390;p94"/>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Install USB serial driver for Windows/Mac/Linux</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391" name="Google Shape;1391;p94"/>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4.4. Add a Test Device</a:t>
            </a:r>
            <a:endParaRPr/>
          </a:p>
        </p:txBody>
      </p:sp>
      <p:sp>
        <p:nvSpPr>
          <p:cNvPr id="1392" name="Google Shape;1392;p94"/>
          <p:cNvSpPr txBox="1"/>
          <p:nvPr/>
        </p:nvSpPr>
        <p:spPr>
          <a:xfrm>
            <a:off x="691964" y="1859317"/>
            <a:ext cx="8316413" cy="307777"/>
          </a:xfrm>
          <a:prstGeom prst="rect">
            <a:avLst/>
          </a:prstGeom>
          <a:noFill/>
          <a:ln>
            <a:noFill/>
          </a:ln>
        </p:spPr>
        <p:txBody>
          <a:bodyPr anchorCtr="0" anchor="t" bIns="45700" lIns="45700" spcFirstLastPara="1" rIns="45700" wrap="square" tIns="45700">
            <a:spAutoFit/>
          </a:bodyPr>
          <a:lstStyle/>
          <a:p>
            <a:pPr indent="-285750" lvl="0" marL="285750" marR="0" rtl="0" algn="l">
              <a:spcBef>
                <a:spcPts val="0"/>
              </a:spcBef>
              <a:spcAft>
                <a:spcPts val="0"/>
              </a:spcAft>
              <a:buClr>
                <a:srgbClr val="193EB0"/>
              </a:buClr>
              <a:buSzPts val="1400"/>
              <a:buFont typeface="Helvetica Neue"/>
              <a:buChar char="‣"/>
            </a:pPr>
            <a:r>
              <a:rPr lang="en-US" sz="1400" u="none">
                <a:solidFill>
                  <a:srgbClr val="000000"/>
                </a:solidFill>
                <a:latin typeface="Arial"/>
                <a:ea typeface="Arial"/>
                <a:cs typeface="Arial"/>
                <a:sym typeface="Arial"/>
              </a:rPr>
              <a:t>https://www.silabs.com/developers/usb-to-uart-bridge-vcp-drivers</a:t>
            </a:r>
            <a:endParaRPr/>
          </a:p>
        </p:txBody>
      </p:sp>
      <p:pic>
        <p:nvPicPr>
          <p:cNvPr id="1393" name="Google Shape;1393;p94"/>
          <p:cNvPicPr preferRelativeResize="0"/>
          <p:nvPr/>
        </p:nvPicPr>
        <p:blipFill rotWithShape="1">
          <a:blip r:embed="rId3">
            <a:alphaModFix/>
          </a:blip>
          <a:srcRect b="0" l="0" r="0" t="0"/>
          <a:stretch/>
        </p:blipFill>
        <p:spPr>
          <a:xfrm>
            <a:off x="2071705" y="2147649"/>
            <a:ext cx="5762593" cy="427261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95"/>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400" name="Google Shape;1400;p95"/>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Use esp flash tool for Windows</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401" name="Google Shape;1401;p95"/>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4.4. Add a Test Device</a:t>
            </a:r>
            <a:endParaRPr/>
          </a:p>
        </p:txBody>
      </p:sp>
      <p:sp>
        <p:nvSpPr>
          <p:cNvPr id="1402" name="Google Shape;1402;p95"/>
          <p:cNvSpPr txBox="1"/>
          <p:nvPr/>
        </p:nvSpPr>
        <p:spPr>
          <a:xfrm>
            <a:off x="691964" y="1859317"/>
            <a:ext cx="8316413" cy="307777"/>
          </a:xfrm>
          <a:prstGeom prst="rect">
            <a:avLst/>
          </a:prstGeom>
          <a:noFill/>
          <a:ln>
            <a:noFill/>
          </a:ln>
        </p:spPr>
        <p:txBody>
          <a:bodyPr anchorCtr="0" anchor="t" bIns="45700" lIns="45700" spcFirstLastPara="1" rIns="45700" wrap="square" tIns="45700">
            <a:spAutoFit/>
          </a:bodyPr>
          <a:lstStyle/>
          <a:p>
            <a:pPr indent="-285750" lvl="0" marL="285750" marR="0" rtl="0" algn="l">
              <a:spcBef>
                <a:spcPts val="0"/>
              </a:spcBef>
              <a:spcAft>
                <a:spcPts val="0"/>
              </a:spcAft>
              <a:buClr>
                <a:srgbClr val="193EB0"/>
              </a:buClr>
              <a:buSzPts val="1400"/>
              <a:buFont typeface="Helvetica Neue"/>
              <a:buChar char="‣"/>
            </a:pPr>
            <a:r>
              <a:rPr lang="en-US" sz="1400" u="none">
                <a:solidFill>
                  <a:srgbClr val="000000"/>
                </a:solidFill>
                <a:latin typeface="Arial"/>
                <a:ea typeface="Arial"/>
                <a:cs typeface="Arial"/>
                <a:sym typeface="Arial"/>
              </a:rPr>
              <a:t>https://www.espressif.com/en/support/download/other-tools</a:t>
            </a:r>
            <a:endParaRPr/>
          </a:p>
        </p:txBody>
      </p:sp>
      <p:pic>
        <p:nvPicPr>
          <p:cNvPr id="1403" name="Google Shape;1403;p95"/>
          <p:cNvPicPr preferRelativeResize="0"/>
          <p:nvPr/>
        </p:nvPicPr>
        <p:blipFill rotWithShape="1">
          <a:blip r:embed="rId3">
            <a:alphaModFix/>
          </a:blip>
          <a:srcRect b="0" l="0" r="0" t="0"/>
          <a:stretch/>
        </p:blipFill>
        <p:spPr>
          <a:xfrm>
            <a:off x="2324537" y="4149081"/>
            <a:ext cx="2934110" cy="1771897"/>
          </a:xfrm>
          <a:prstGeom prst="rect">
            <a:avLst/>
          </a:prstGeom>
          <a:noFill/>
          <a:ln>
            <a:noFill/>
          </a:ln>
          <a:effectLst>
            <a:outerShdw blurRad="50800" rotWithShape="0" algn="tl" dir="2700000" dist="38100">
              <a:srgbClr val="000000">
                <a:alpha val="40000"/>
              </a:srgbClr>
            </a:outerShdw>
          </a:effectLst>
        </p:spPr>
      </p:pic>
      <p:pic>
        <p:nvPicPr>
          <p:cNvPr id="1404" name="Google Shape;1404;p95"/>
          <p:cNvPicPr preferRelativeResize="0"/>
          <p:nvPr/>
        </p:nvPicPr>
        <p:blipFill rotWithShape="1">
          <a:blip r:embed="rId4">
            <a:alphaModFix/>
          </a:blip>
          <a:srcRect b="0" l="0" r="0" t="0"/>
          <a:stretch/>
        </p:blipFill>
        <p:spPr>
          <a:xfrm>
            <a:off x="6916625" y="1411574"/>
            <a:ext cx="2756042" cy="4897473"/>
          </a:xfrm>
          <a:prstGeom prst="rect">
            <a:avLst/>
          </a:prstGeom>
          <a:noFill/>
          <a:ln>
            <a:noFill/>
          </a:ln>
          <a:effectLst>
            <a:outerShdw blurRad="50800" rotWithShape="0" algn="tl" dir="2700000" dist="38100">
              <a:srgbClr val="000000">
                <a:alpha val="40000"/>
              </a:srgbClr>
            </a:outerShdw>
          </a:effectLst>
        </p:spPr>
      </p:pic>
      <p:pic>
        <p:nvPicPr>
          <p:cNvPr id="1405" name="Google Shape;1405;p95"/>
          <p:cNvPicPr preferRelativeResize="0"/>
          <p:nvPr/>
        </p:nvPicPr>
        <p:blipFill rotWithShape="1">
          <a:blip r:embed="rId5">
            <a:alphaModFix/>
          </a:blip>
          <a:srcRect b="0" l="0" r="0" t="0"/>
          <a:stretch/>
        </p:blipFill>
        <p:spPr>
          <a:xfrm>
            <a:off x="673573" y="2276872"/>
            <a:ext cx="6243053" cy="118257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96"/>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412" name="Google Shape;1412;p96"/>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Use esp flash cli for Mac/Linux (1/2)</a:t>
            </a:r>
            <a:endParaRPr/>
          </a:p>
        </p:txBody>
      </p:sp>
      <p:sp>
        <p:nvSpPr>
          <p:cNvPr id="1413" name="Google Shape;1413;p96"/>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4.4. Add a Test Device</a:t>
            </a:r>
            <a:endParaRPr/>
          </a:p>
        </p:txBody>
      </p:sp>
      <p:sp>
        <p:nvSpPr>
          <p:cNvPr id="1414" name="Google Shape;1414;p96"/>
          <p:cNvSpPr txBox="1"/>
          <p:nvPr/>
        </p:nvSpPr>
        <p:spPr>
          <a:xfrm>
            <a:off x="1172580" y="1772817"/>
            <a:ext cx="7560840" cy="4555091"/>
          </a:xfrm>
          <a:prstGeom prst="rect">
            <a:avLst/>
          </a:prstGeom>
          <a:solidFill>
            <a:schemeClr val="dk1"/>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000">
                <a:solidFill>
                  <a:srgbClr val="FFFFFF"/>
                </a:solidFill>
                <a:latin typeface="Calibri"/>
                <a:ea typeface="Calibri"/>
                <a:cs typeface="Calibri"/>
                <a:sym typeface="Calibri"/>
              </a:rPr>
              <a:t>$ pwd</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/YOUR_ABSOLUTE_PATH/stdk-docker-build/output/esp32/iotcore_switch_example_latest</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a:t>
            </a:r>
            <a:r>
              <a:rPr lang="en-US" sz="1000">
                <a:solidFill>
                  <a:srgbClr val="70AD47"/>
                </a:solidFill>
                <a:latin typeface="Calibri"/>
                <a:ea typeface="Calibri"/>
                <a:cs typeface="Calibri"/>
                <a:sym typeface="Calibri"/>
              </a:rPr>
              <a:t>python3 ../../../esptool/esptool.py -p /dev/tty.SLAB_USBtoUART erase_flash</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esptool.py v3.3-dev</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Serial port /dev/tty.SLAB_USBtoUART</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Connecting.....</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Detecting chip type... Unsupported detection protocol, switching and trying again...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Connecting...........</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Detecting chip type... ESP32</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Chip is ESP32-D0WD (revision 1)</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Features: WiFi, BT, Dual Core, Coding Scheme None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Crystal is 40MHz</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MAC: 30:ae:a4:97:48:d8</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Uploading stub...</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Running stub...</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Stub running...</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Erasing flash (this may take a while)...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Chip erase completed successfully in 8.5s</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Hard resetting via RTS pin...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a:t>
            </a:r>
            <a:r>
              <a:rPr lang="en-US" sz="1000">
                <a:solidFill>
                  <a:srgbClr val="4472C4"/>
                </a:solidFill>
                <a:latin typeface="Calibri"/>
                <a:ea typeface="Calibri"/>
                <a:cs typeface="Calibri"/>
                <a:sym typeface="Calibri"/>
              </a:rPr>
              <a:t>python3 ../../../esptool/esptool.py -p /dev/tty.usbserial-0001 -b 460800 --before default_reset --after hard_reset write_flash --flash_mode dio --flash_size detect --flash_freq 40m 0x1000 ./bootloader.bin 0x8000 ./partition-table.bin 0x11000 ./ota_data_initial.bin 0x20000 ./switch_example.bin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esptool.py v3.3-dev</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Serial port /dev/tty.usbserial-0001</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Connecting...........</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Detecting chip type... Unsupported detection protocol, switching and trying again...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Connecting....</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Detecting chip type... ESP32</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Chip is ESP32-D0WDQ6 (revision 1)</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97"/>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421" name="Google Shape;1421;p97"/>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Use esp flash cli for Mac &amp; Linux (2/2)</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422" name="Google Shape;1422;p97"/>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4.4. Add a Test Device</a:t>
            </a:r>
            <a:endParaRPr/>
          </a:p>
        </p:txBody>
      </p:sp>
      <p:sp>
        <p:nvSpPr>
          <p:cNvPr id="1423" name="Google Shape;1423;p97"/>
          <p:cNvSpPr txBox="1"/>
          <p:nvPr/>
        </p:nvSpPr>
        <p:spPr>
          <a:xfrm>
            <a:off x="1172580" y="1818738"/>
            <a:ext cx="7560840" cy="4555091"/>
          </a:xfrm>
          <a:prstGeom prst="rect">
            <a:avLst/>
          </a:prstGeom>
          <a:solidFill>
            <a:schemeClr val="dk1"/>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000">
                <a:solidFill>
                  <a:srgbClr val="FFFFFF"/>
                </a:solidFill>
                <a:latin typeface="Calibri"/>
                <a:ea typeface="Calibri"/>
                <a:cs typeface="Calibri"/>
                <a:sym typeface="Calibri"/>
              </a:rPr>
              <a:t>Features: WiFi, BT, Dual Core, 240MHz, VRef calibration in efuse, Coding Scheme None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Crystal is 40MHz</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MAC: YOUR_ESP32_MAC_ADDRESS</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Uploading stub...</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Running stub...</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Stub running...</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Changing baud rate to 460800</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Changed.</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Configuring flash size…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Auto-detected Flash size: 4MB</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Flash will be erased from 0x00001000 to 0x00007fff…</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Flash will be erased from 0x00008000 to 0x00008fff…</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Flash will be erased from 0x00011000 to 0x00012fff…</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Flash will be erased from 0x00020000 to 0x00109fff…</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Compressed 24672 bytes to 14685…</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Wrote 24672 bytes (14685 compressed) at 0x00001000 in 0.8 seconds (effective 250.0 kbit/s)…</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Hash of data verified.</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Compressed 3072 bytes to 151…</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Wrote 3072 bytes (151 compressed) at 0x00008000 in 0.1 seconds (effective 247.9 kbit/s)…</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Hash of data verified.</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Compressed 8192 bytes to 31…</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Wrote 8192 bytes (31 compressed) at 0x00011000 in 0.1 seconds (effective 451.2 kbit/s)…</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Hash of data verified.</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Compressed 955648 bytes to 616526…</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Wrote 955648 bytes (616526 compressed) at 0x00020000 in 15.1 seconds (effective 505.3 kbit/s)…</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Hash of data verified.</a:t>
            </a:r>
            <a:endParaRPr/>
          </a:p>
          <a:p>
            <a:pPr indent="0" lvl="0" marL="0" marR="0" rtl="0" algn="l">
              <a:spcBef>
                <a:spcPts val="0"/>
              </a:spcBef>
              <a:spcAft>
                <a:spcPts val="0"/>
              </a:spcAft>
              <a:buNone/>
            </a:pPr>
            <a:r>
              <a:t/>
            </a:r>
            <a:endParaRPr sz="1000">
              <a:solidFill>
                <a:srgbClr val="FFFFFF"/>
              </a:solidFill>
              <a:latin typeface="Calibri"/>
              <a:ea typeface="Calibri"/>
              <a:cs typeface="Calibri"/>
              <a:sym typeface="Calibri"/>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Leaving…</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Hard resetting via RTS pin…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98"/>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430" name="Google Shape;1430;p98"/>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Check esp32 booting status whether it’s normal or not (1/3)</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431" name="Google Shape;1431;p98"/>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4.4. Add a Test Device</a:t>
            </a:r>
            <a:endParaRPr/>
          </a:p>
        </p:txBody>
      </p:sp>
      <p:sp>
        <p:nvSpPr>
          <p:cNvPr id="1432" name="Google Shape;1432;p98"/>
          <p:cNvSpPr txBox="1"/>
          <p:nvPr/>
        </p:nvSpPr>
        <p:spPr>
          <a:xfrm>
            <a:off x="1172580" y="1818738"/>
            <a:ext cx="7560840" cy="4555091"/>
          </a:xfrm>
          <a:prstGeom prst="rect">
            <a:avLst/>
          </a:prstGeom>
          <a:solidFill>
            <a:schemeClr val="dk1"/>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000">
                <a:solidFill>
                  <a:srgbClr val="FFFFFF"/>
                </a:solidFill>
                <a:latin typeface="Calibri"/>
                <a:ea typeface="Calibri"/>
                <a:cs typeface="Calibri"/>
                <a:sym typeface="Calibri"/>
              </a:rPr>
              <a:t>$ </a:t>
            </a:r>
            <a:r>
              <a:rPr lang="en-US" sz="1000">
                <a:solidFill>
                  <a:srgbClr val="FFFF00"/>
                </a:solidFill>
                <a:latin typeface="Calibri"/>
                <a:ea typeface="Calibri"/>
                <a:cs typeface="Calibri"/>
                <a:sym typeface="Calibri"/>
              </a:rPr>
              <a:t>miniterm.py --raw --eol CR --encoding ascii /dev/tty.SLAB_USBtoUART 115200</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Miniterm on /dev/tty.SLAB_USBtoUART  115200,8,N,1 ---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 Quit: Ctrl+] | Menu: Ctrl+T | Help: Ctrl+T followed by Ctrl+H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MSH?HH???0x1 (POWERON_RESET),boot:0x13 (SPI_FAST_FLASH_BOOT)</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configsip: 0, SPIWP:0xee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clk_drv:0x00,q_drv:0x00,d_drv:0x00,cs0_drv:0x00,hd_drv:0x00,wp_drv:0x00</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mode:DIO, clock div:2</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load:0x3fff0018,len:4</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load:0x3fff001c,len:5676</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load:0x40078000,len:14440</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load:0x40080400,len:4460</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entry 0x4008069c</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(339) cpu_start: Pro cpu up.</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(339) cpu_start: Application information: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(339) cpu_start: Project name:     switch_example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(342) cpu_start: App version:      v1.7.0-29-g3df85fe-dirty</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(349) cpu_start: Compile time:     Dec 13 2021 16:45:39</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(355) cpu_start: ELF file SHA256:  1a545297fa99736a...</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(361) cpu_start: ESP-IDF:          v4.0.1-316-g48ea44f3d1</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(367) cpu_start: Single core mode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(371) heap_init: Initializing. RAM available for dynamic allocation: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(378) heap_init: At 3FFAE6E0 len 00001920 (6 KiB): DRAM</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(384) heap_init: At 3FFB9268 len 00026D98 (155 KiB): DRAM</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(391) heap_init: At 3FFE0440 len 0001FBC0 (126 KiB): D/IRAM</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(397) heap_init: At 40078000 len 00008000 (32 KiB): IRAM</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(403) heap_init: At 400956BC len 0000A944 (42 KiB): IRAM</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(409) cpu_start: Pro cpu start user code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(427) spi_flash: detected chip: generic</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(427) spi_flash: flash io: qio</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99"/>
          <p:cNvSpPr txBox="1"/>
          <p:nvPr>
            <p:ph idx="3" type="body"/>
          </p:nvPr>
        </p:nvSpPr>
        <p:spPr>
          <a:xfrm>
            <a:off x="8676001" y="482199"/>
            <a:ext cx="792000" cy="244800"/>
          </a:xfrm>
          <a:prstGeom prst="rect">
            <a:avLst/>
          </a:prstGeom>
          <a:noFill/>
          <a:ln>
            <a:noFill/>
          </a:ln>
        </p:spPr>
        <p:txBody>
          <a:bodyPr anchorCtr="0" anchor="t" bIns="0" lIns="0" spcFirstLastPara="1" rIns="0" wrap="square" tIns="0">
            <a:normAutofit/>
          </a:bodyPr>
          <a:lstStyle/>
          <a:p>
            <a:pPr indent="0" lvl="0" marL="0" rtl="0" algn="r">
              <a:lnSpc>
                <a:spcPct val="100000"/>
              </a:lnSpc>
              <a:spcBef>
                <a:spcPts val="0"/>
              </a:spcBef>
              <a:spcAft>
                <a:spcPts val="0"/>
              </a:spcAft>
              <a:buClr>
                <a:srgbClr val="D8D8D8"/>
              </a:buClr>
              <a:buSzPts val="1500"/>
              <a:buNone/>
            </a:pPr>
            <a:r>
              <a:rPr lang="en-US"/>
              <a:t>UNIT 04</a:t>
            </a:r>
            <a:endParaRPr/>
          </a:p>
        </p:txBody>
      </p:sp>
      <p:sp>
        <p:nvSpPr>
          <p:cNvPr id="1439" name="Google Shape;1439;p99"/>
          <p:cNvSpPr txBox="1"/>
          <p:nvPr>
            <p:ph idx="4" type="body"/>
          </p:nvPr>
        </p:nvSpPr>
        <p:spPr>
          <a:xfrm>
            <a:off x="541535" y="1523632"/>
            <a:ext cx="8785250" cy="643957"/>
          </a:xfrm>
          <a:prstGeom prst="rect">
            <a:avLst/>
          </a:prstGeom>
          <a:noFill/>
          <a:ln>
            <a:noFill/>
          </a:ln>
        </p:spPr>
        <p:txBody>
          <a:bodyPr anchorCtr="0" anchor="t" bIns="0" lIns="0" spcFirstLastPara="1" rIns="0" wrap="square" tIns="0">
            <a:noAutofit/>
          </a:bodyPr>
          <a:lstStyle/>
          <a:p>
            <a:pPr indent="-177569" lvl="0" marL="177569" rtl="0" algn="l">
              <a:lnSpc>
                <a:spcPct val="138307"/>
              </a:lnSpc>
              <a:spcBef>
                <a:spcPts val="0"/>
              </a:spcBef>
              <a:spcAft>
                <a:spcPts val="0"/>
              </a:spcAft>
              <a:buClr>
                <a:srgbClr val="262626"/>
              </a:buClr>
              <a:buSzPts val="1300"/>
              <a:buFont typeface="Arial"/>
              <a:buChar char="•"/>
            </a:pPr>
            <a:r>
              <a:rPr lang="en-US"/>
              <a:t>Check esp32 booting status whether it’s normal or not (2/3)</a:t>
            </a:r>
            <a:endParaRPr/>
          </a:p>
          <a:p>
            <a:pPr indent="-88796" lvl="0" marL="177569" rtl="0" algn="l">
              <a:lnSpc>
                <a:spcPct val="128612"/>
              </a:lnSpc>
              <a:spcBef>
                <a:spcPts val="999"/>
              </a:spcBef>
              <a:spcAft>
                <a:spcPts val="0"/>
              </a:spcAft>
              <a:buClr>
                <a:srgbClr val="262626"/>
              </a:buClr>
              <a:buSzPts val="1398"/>
              <a:buFont typeface="Arial"/>
              <a:buNone/>
            </a:pPr>
            <a:r>
              <a:t/>
            </a:r>
            <a:endParaRPr/>
          </a:p>
          <a:p>
            <a:pPr indent="0" lvl="0" marL="0" rtl="0" algn="l">
              <a:lnSpc>
                <a:spcPct val="128612"/>
              </a:lnSpc>
              <a:spcBef>
                <a:spcPts val="999"/>
              </a:spcBef>
              <a:spcAft>
                <a:spcPts val="0"/>
              </a:spcAft>
              <a:buClr>
                <a:srgbClr val="262626"/>
              </a:buClr>
              <a:buSzPts val="1398"/>
              <a:buNone/>
            </a:pPr>
            <a:r>
              <a:t/>
            </a:r>
            <a:endParaRPr/>
          </a:p>
        </p:txBody>
      </p:sp>
      <p:sp>
        <p:nvSpPr>
          <p:cNvPr id="1440" name="Google Shape;1440;p99"/>
          <p:cNvSpPr txBox="1"/>
          <p:nvPr>
            <p:ph idx="1" type="body"/>
          </p:nvPr>
        </p:nvSpPr>
        <p:spPr>
          <a:xfrm>
            <a:off x="455385" y="447880"/>
            <a:ext cx="7514354" cy="27432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1700"/>
              <a:buNone/>
            </a:pPr>
            <a:r>
              <a:rPr lang="en-US"/>
              <a:t>4.4. Add a Test Device</a:t>
            </a:r>
            <a:endParaRPr/>
          </a:p>
        </p:txBody>
      </p:sp>
      <p:sp>
        <p:nvSpPr>
          <p:cNvPr id="1441" name="Google Shape;1441;p99"/>
          <p:cNvSpPr txBox="1"/>
          <p:nvPr/>
        </p:nvSpPr>
        <p:spPr>
          <a:xfrm>
            <a:off x="1172580" y="1818738"/>
            <a:ext cx="7560840" cy="4555091"/>
          </a:xfrm>
          <a:prstGeom prst="rect">
            <a:avLst/>
          </a:prstGeom>
          <a:solidFill>
            <a:schemeClr val="dk1"/>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000">
                <a:solidFill>
                  <a:srgbClr val="FFFFFF"/>
                </a:solidFill>
                <a:latin typeface="Calibri"/>
                <a:ea typeface="Calibri"/>
                <a:cs typeface="Calibri"/>
                <a:sym typeface="Calibri"/>
              </a:rPr>
              <a:t>I (427) cpu_start: Starting scheduler on PRO CPU.</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(451) [IoT]: _dump_device_info(706) &gt; firmware_version: V20211213</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(451) [IoT]: iot_bsp_wifi_init(178) &gt; [esp32] iot_bsp_wifi_init</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(461) wifi:wifi driver task: 3ffc2478, prio:23, stack:6656, core=0</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(461) system_api: Base MAC address is not set, read default base MAC address from BLK0 of EFUSE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(461) system_api: Base MAC address is not set, read default base MAC address from BLK0 of EFUSE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(481) wifi:wifi firmware version: 9156a0d</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(481) wifi:config NVS flash: enabled</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(481) wifi:config nano formating: disabled</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(491) wifi:Init data frame dynamic rx buffer num: 32</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(491) wifi:Init management frame dynamic rx buffer num: 32</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(501) wifi:Init management short buffer num: 32</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(501) wifi:Init dynamic tx buffer num: 32</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(501) wifi:Init static rx buffer size: 1600</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(511) wifi:Init static rx buffer num: 10</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(511) wifi:Init dynamic rx buffer num: 32</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(521) [IoT]: iot_bsp_wifi_init(216) &gt; [esp32] iot_bsp_wifi_init done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(521) [IoT]: st_conn_init(1372) &gt; previous error code[]</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(531) [IoT]: st_conn_init(1380) &gt; stdk_version : 1.7.4</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(541) gpio: GPIO[12]| InputEn: 0| OutputEn: 1| OpenDrain: 0| Pullup: 0| Pulldown: 1| Intr:0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(541) gpio: GPIO[26]| InputEn: 0| OutputEn: 1| OpenDrain: 0| Pullup: 0| Pulldown: 1| Intr:0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(551) gpio: GPIO[14]| InputEn: 0| OutputEn: 1| OpenDrain: 0| Pullup: 0| Pulldown: 1| Intr:0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(561) gpio: GPIO[27]| InputEn: 0| OutputEn: 1| OpenDrain: 0| Pullup: 0| Pulldown: 1| Intr:0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(571) gpio: GPIO[13]| InputEn: 1| OutputEn: 0| OpenDrain: 0| Pullup: 1| Pulldown: 0| Intr:3 </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(2581) [IoT]: st_conn_start(1850) &gt; st_conn_start start (no-pin)</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(2581) [IoT]: _do_iot_main_command(499) &gt; curr_main_cmd:10, curr_main_state:-1/-1</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(2581) [IoT]: _do_update_timeout(200) &gt; Current timeout : 100000 for -1/0</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I (2591) [IoT]: _do_status_report(304) &gt; Call usr status_cb with 1/0</a:t>
            </a:r>
            <a:endParaRPr/>
          </a:p>
          <a:p>
            <a:pPr indent="0" lvl="0" marL="0" marR="0" rtl="0" algn="l">
              <a:spcBef>
                <a:spcPts val="0"/>
              </a:spcBef>
              <a:spcAft>
                <a:spcPts val="0"/>
              </a:spcAft>
              <a:buNone/>
            </a:pPr>
            <a:r>
              <a:rPr lang="en-US" sz="1000">
                <a:solidFill>
                  <a:srgbClr val="FFFFFF"/>
                </a:solidFill>
                <a:latin typeface="Calibri"/>
                <a:ea typeface="Calibri"/>
                <a:cs typeface="Calibri"/>
                <a:sym typeface="Calibri"/>
              </a:rPr>
              <a:t>status: 1, stat: 0</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테마">
  <a:themeElements>
    <a:clrScheme name="Office 테마">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4C07E113D9934F95F8C2B48C009624" ma:contentTypeVersion="8" ma:contentTypeDescription="Create a new document." ma:contentTypeScope="" ma:versionID="d29c4d067f239474da30312099351da8">
  <xsd:schema xmlns:xsd="http://www.w3.org/2001/XMLSchema" xmlns:xs="http://www.w3.org/2001/XMLSchema" xmlns:p="http://schemas.microsoft.com/office/2006/metadata/properties" xmlns:ns2="574d386b-42e0-4cbd-9c3e-28f5e5230934" targetNamespace="http://schemas.microsoft.com/office/2006/metadata/properties" ma:root="true" ma:fieldsID="b8621af266874f22270da5e37fa3d60f" ns2:_="">
    <xsd:import namespace="574d386b-42e0-4cbd-9c3e-28f5e523093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4d386b-42e0-4cbd-9c3e-28f5e52309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59E028F-5878-49F2-AE33-7B7AA8FF9B09}"/>
</file>

<file path=customXml/itemProps2.xml><?xml version="1.0" encoding="utf-8"?>
<ds:datastoreItem xmlns:ds="http://schemas.openxmlformats.org/officeDocument/2006/customXml" ds:itemID="{C1AEB3B8-BDB6-4764-89F9-EA2BFC27D390}"/>
</file>

<file path=customXml/itemProps3.xml><?xml version="1.0" encoding="utf-8"?>
<ds:datastoreItem xmlns:ds="http://schemas.openxmlformats.org/officeDocument/2006/customXml" ds:itemID="{77235AFF-2866-4687-AEAF-ABE967E6C0D1}"/>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강성희/사회공헌단/Senior Professional/삼성전자</dc:creator>
  <dcterms:created xsi:type="dcterms:W3CDTF">2021-12-15T04:13:34Z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ContentTypeId">
    <vt:lpwstr>0x010100674C07E113D9934F95F8C2B48C009624</vt:lpwstr>
  </property>
</Properties>
</file>